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28" r:id="rId3"/>
    <p:sldId id="293" r:id="rId4"/>
    <p:sldId id="294" r:id="rId5"/>
    <p:sldId id="311" r:id="rId6"/>
    <p:sldId id="312" r:id="rId7"/>
    <p:sldId id="296" r:id="rId8"/>
    <p:sldId id="313" r:id="rId9"/>
    <p:sldId id="298" r:id="rId10"/>
    <p:sldId id="314" r:id="rId11"/>
    <p:sldId id="315" r:id="rId12"/>
    <p:sldId id="299" r:id="rId13"/>
    <p:sldId id="317" r:id="rId14"/>
    <p:sldId id="316" r:id="rId15"/>
    <p:sldId id="324" r:id="rId16"/>
    <p:sldId id="318" r:id="rId17"/>
    <p:sldId id="301" r:id="rId18"/>
    <p:sldId id="323" r:id="rId19"/>
    <p:sldId id="329" r:id="rId20"/>
    <p:sldId id="295" r:id="rId21"/>
    <p:sldId id="308" r:id="rId22"/>
    <p:sldId id="302" r:id="rId23"/>
    <p:sldId id="306" r:id="rId24"/>
    <p:sldId id="303" r:id="rId25"/>
    <p:sldId id="330" r:id="rId26"/>
    <p:sldId id="304" r:id="rId27"/>
    <p:sldId id="307" r:id="rId28"/>
    <p:sldId id="310" r:id="rId29"/>
    <p:sldId id="336" r:id="rId30"/>
    <p:sldId id="331" r:id="rId31"/>
    <p:sldId id="332" r:id="rId32"/>
    <p:sldId id="325" r:id="rId33"/>
    <p:sldId id="320" r:id="rId34"/>
    <p:sldId id="326" r:id="rId35"/>
    <p:sldId id="327" r:id="rId36"/>
    <p:sldId id="333" r:id="rId37"/>
    <p:sldId id="334" r:id="rId38"/>
    <p:sldId id="335" r:id="rId39"/>
    <p:sldId id="33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 Fritz" initials="JF" lastIdx="1" clrIdx="0">
    <p:extLst>
      <p:ext uri="{19B8F6BF-5375-455C-9EA6-DF929625EA0E}">
        <p15:presenceInfo xmlns:p15="http://schemas.microsoft.com/office/powerpoint/2012/main" userId="eccf9af70edc7c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188" autoAdjust="0"/>
  </p:normalViewPr>
  <p:slideViewPr>
    <p:cSldViewPr snapToGrid="0">
      <p:cViewPr varScale="1">
        <p:scale>
          <a:sx n="54" d="100"/>
          <a:sy n="54" d="100"/>
        </p:scale>
        <p:origin x="1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SEL\AppData\Local\Temp\PubMed_Timeline_Results_by_Year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Pubmed, 2021/09/12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100" baseline="0"/>
              <a:t>Search query: TyG index[Title/Abstract], </a:t>
            </a:r>
            <a:endParaRPr lang="en-US" sz="11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PubMed_Timeline_Results_by_Year!$B$2</c:f>
              <c:strCache>
                <c:ptCount val="1"/>
                <c:pt idx="0">
                  <c:v>Count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PubMed_Timeline_Results_by_Year!$A$3:$A$15</c:f>
              <c:numCache>
                <c:formatCode>General</c:formatCode>
                <c:ptCount val="13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  <c:pt idx="11">
                  <c:v>2010</c:v>
                </c:pt>
                <c:pt idx="12">
                  <c:v>2008</c:v>
                </c:pt>
              </c:numCache>
            </c:numRef>
          </c:xVal>
          <c:yVal>
            <c:numRef>
              <c:f>PubMed_Timeline_Results_by_Year!$B$3:$B$15</c:f>
              <c:numCache>
                <c:formatCode>General</c:formatCode>
                <c:ptCount val="13"/>
                <c:pt idx="0">
                  <c:v>112</c:v>
                </c:pt>
                <c:pt idx="1">
                  <c:v>84</c:v>
                </c:pt>
                <c:pt idx="2">
                  <c:v>49</c:v>
                </c:pt>
                <c:pt idx="3">
                  <c:v>30</c:v>
                </c:pt>
                <c:pt idx="4">
                  <c:v>19</c:v>
                </c:pt>
                <c:pt idx="5">
                  <c:v>14</c:v>
                </c:pt>
                <c:pt idx="6">
                  <c:v>8</c:v>
                </c:pt>
                <c:pt idx="7">
                  <c:v>7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77-4C99-8C35-7B84DF5C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306456"/>
        <c:axId val="471308752"/>
      </c:scatterChart>
      <c:valAx>
        <c:axId val="471306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308752"/>
        <c:crosses val="autoZero"/>
        <c:crossBetween val="midCat"/>
      </c:valAx>
      <c:valAx>
        <c:axId val="47130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306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AAD25-5482-4B81-A9DC-03115E864FC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17601-0DA1-4443-A074-12569F569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9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17601-0DA1-4443-A074-12569F569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2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17601-0DA1-4443-A074-12569F56951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9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17601-0DA1-4443-A074-12569F569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4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17601-0DA1-4443-A074-12569F569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6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17601-0DA1-4443-A074-12569F5695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4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17601-0DA1-4443-A074-12569F5695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11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17601-0DA1-4443-A074-12569F5695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24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17601-0DA1-4443-A074-12569F5695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57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17601-0DA1-4443-A074-12569F5695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35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17601-0DA1-4443-A074-12569F56951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6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9FDF-7BB4-45AE-90AB-0AD06167337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1F7-99A8-487A-ACD1-0B597B66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4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9FDF-7BB4-45AE-90AB-0AD06167337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1F7-99A8-487A-ACD1-0B597B66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0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9FDF-7BB4-45AE-90AB-0AD06167337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1F7-99A8-487A-ACD1-0B597B66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9FDF-7BB4-45AE-90AB-0AD06167337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1F7-99A8-487A-ACD1-0B597B66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9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9FDF-7BB4-45AE-90AB-0AD06167337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1F7-99A8-487A-ACD1-0B597B66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4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9FDF-7BB4-45AE-90AB-0AD06167337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1F7-99A8-487A-ACD1-0B597B66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2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9FDF-7BB4-45AE-90AB-0AD06167337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1F7-99A8-487A-ACD1-0B597B66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5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9FDF-7BB4-45AE-90AB-0AD06167337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1F7-99A8-487A-ACD1-0B597B66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9FDF-7BB4-45AE-90AB-0AD06167337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1F7-99A8-487A-ACD1-0B597B66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9FDF-7BB4-45AE-90AB-0AD06167337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1F7-99A8-487A-ACD1-0B597B66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6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9FDF-7BB4-45AE-90AB-0AD06167337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21F7-99A8-487A-ACD1-0B597B66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9FDF-7BB4-45AE-90AB-0AD061673371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21F7-99A8-487A-ACD1-0B597B66F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8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sef.fritz@i-med.ac.a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me-can.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1122363"/>
            <a:ext cx="9347200" cy="2047557"/>
          </a:xfrm>
        </p:spPr>
        <p:txBody>
          <a:bodyPr>
            <a:normAutofit/>
          </a:bodyPr>
          <a:lstStyle/>
          <a:p>
            <a:r>
              <a:rPr lang="en-US" sz="4400" b="1" dirty="0"/>
              <a:t>Statistical mediation analysis – overview, recent developments and an application in cancer epidemiology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40727"/>
            <a:ext cx="9144000" cy="21767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2021/09/16 – LUPOP seminar, Methodological issues in epidemiology and population research</a:t>
            </a:r>
          </a:p>
          <a:p>
            <a:endParaRPr lang="en-US" dirty="0" smtClean="0"/>
          </a:p>
          <a:p>
            <a:r>
              <a:rPr lang="en-US" b="1" dirty="0" smtClean="0"/>
              <a:t>Josef Fritz</a:t>
            </a:r>
          </a:p>
          <a:p>
            <a:r>
              <a:rPr lang="en-US" dirty="0" smtClean="0">
                <a:hlinkClick r:id="rId2"/>
              </a:rPr>
              <a:t>josef.fritz@i-med.ac.at</a:t>
            </a:r>
            <a:endParaRPr lang="en-US" dirty="0" smtClean="0"/>
          </a:p>
          <a:p>
            <a:r>
              <a:rPr lang="en-US" dirty="0" smtClean="0"/>
              <a:t>Department of Medical Statistics, </a:t>
            </a:r>
            <a:r>
              <a:rPr lang="en-US" dirty="0"/>
              <a:t>I</a:t>
            </a:r>
            <a:r>
              <a:rPr lang="en-US" dirty="0" smtClean="0"/>
              <a:t>nformatics, and Health Economics</a:t>
            </a:r>
          </a:p>
          <a:p>
            <a:r>
              <a:rPr lang="en-US" dirty="0" smtClean="0"/>
              <a:t>Medical University of Innsbruck</a:t>
            </a:r>
          </a:p>
          <a:p>
            <a:r>
              <a:rPr lang="en-US" dirty="0" smtClean="0"/>
              <a:t>Austria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outcomes and counterfactuals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818925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43486175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3762041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410241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842663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62078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77064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</a:t>
                      </a:r>
                      <a:r>
                        <a:rPr lang="en-US" baseline="0" dirty="0" smtClean="0"/>
                        <a:t> shot 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Got the flu (Y)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Y(X=0)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Y(X=1)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Causal effect?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53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Jonas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22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(protective)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84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658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(harmful)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285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16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(protective)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9202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5518" y="5926265"/>
            <a:ext cx="911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Y(X=0) and Y(X=1) represent the potential outcomes under both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outcome we do not observe is called the counterfactual.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4438875"/>
            <a:ext cx="441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Counterfactual outcomes (not observed)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092" y="4779587"/>
            <a:ext cx="9872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Was the flu shot the cause why Dave did not get the flu?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do not know.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smtClean="0"/>
              <a:t>answer </a:t>
            </a:r>
            <a:r>
              <a:rPr lang="en-US" smtClean="0"/>
              <a:t>this, </a:t>
            </a:r>
            <a:r>
              <a:rPr lang="en-US" dirty="0" smtClean="0"/>
              <a:t>we need to know what would have happened had he not gotten the flu shot.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1383830"/>
            <a:ext cx="5518068" cy="3479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Total, natural direct and natural indirect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3122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Total effect (TE)</a:t>
            </a:r>
            <a:r>
              <a:rPr lang="en-US" sz="2400" dirty="0" smtClean="0"/>
              <a:t> of X on Y (level a vs. a*):</a:t>
            </a:r>
          </a:p>
          <a:p>
            <a:pPr lvl="1"/>
            <a:r>
              <a:rPr lang="en-US" sz="2000" dirty="0" smtClean="0"/>
              <a:t>Y(X=a) </a:t>
            </a:r>
            <a:r>
              <a:rPr lang="en-US" sz="2000" dirty="0"/>
              <a:t>- Y(X=a</a:t>
            </a:r>
            <a:r>
              <a:rPr lang="en-US" sz="2000" dirty="0" smtClean="0"/>
              <a:t>*) </a:t>
            </a:r>
            <a:r>
              <a:rPr lang="en-US" sz="2000" dirty="0"/>
              <a:t>for each </a:t>
            </a:r>
            <a:r>
              <a:rPr lang="en-US" sz="2000" dirty="0" smtClean="0"/>
              <a:t>individual</a:t>
            </a:r>
          </a:p>
          <a:p>
            <a:pPr lvl="1"/>
            <a:r>
              <a:rPr lang="en-US" sz="2000" dirty="0" smtClean="0"/>
              <a:t>E[Y(X=a)] </a:t>
            </a:r>
            <a:r>
              <a:rPr lang="en-US" sz="2000" dirty="0"/>
              <a:t>– E[Y(X=a</a:t>
            </a:r>
            <a:r>
              <a:rPr lang="en-US" sz="2000" dirty="0" smtClean="0"/>
              <a:t>*)]</a:t>
            </a:r>
            <a:endParaRPr lang="en-US" sz="2000" dirty="0"/>
          </a:p>
          <a:p>
            <a:pPr lvl="1"/>
            <a:r>
              <a:rPr lang="en-US" sz="2000" dirty="0"/>
              <a:t>E[Y(X=</a:t>
            </a:r>
            <a:r>
              <a:rPr lang="en-US" sz="2000" dirty="0" err="1"/>
              <a:t>a,M</a:t>
            </a:r>
            <a:r>
              <a:rPr lang="en-US" sz="2000" dirty="0"/>
              <a:t>=M(a))] – E[Y(X=a*,M=M(a*))]</a:t>
            </a:r>
          </a:p>
          <a:p>
            <a:pPr lvl="1"/>
            <a:endParaRPr lang="en-US" dirty="0" smtClean="0"/>
          </a:p>
          <a:p>
            <a:r>
              <a:rPr lang="en-US" sz="2400" b="1" dirty="0" smtClean="0"/>
              <a:t>Natural indirect effect (NIE):</a:t>
            </a:r>
          </a:p>
          <a:p>
            <a:pPr lvl="1"/>
            <a:r>
              <a:rPr lang="en-US" sz="2000" dirty="0" smtClean="0"/>
              <a:t>E[Y(X=</a:t>
            </a:r>
            <a:r>
              <a:rPr lang="en-US" sz="2000" dirty="0" err="1" smtClean="0"/>
              <a:t>a,M</a:t>
            </a:r>
            <a:r>
              <a:rPr lang="en-US" sz="2000" dirty="0" smtClean="0"/>
              <a:t>=M(a))] – E[Y(X=</a:t>
            </a:r>
            <a:r>
              <a:rPr lang="en-US" sz="2000" dirty="0" err="1" smtClean="0"/>
              <a:t>a,M</a:t>
            </a:r>
            <a:r>
              <a:rPr lang="en-US" sz="2000" dirty="0" smtClean="0"/>
              <a:t>=M(a*))]            (nested counterfactual!)</a:t>
            </a:r>
          </a:p>
          <a:p>
            <a:r>
              <a:rPr lang="en-US" sz="2400" b="1" dirty="0" smtClean="0"/>
              <a:t>Natural direct effect (NDE):</a:t>
            </a:r>
          </a:p>
          <a:p>
            <a:pPr lvl="1"/>
            <a:r>
              <a:rPr lang="en-US" sz="2000" dirty="0" smtClean="0"/>
              <a:t>E[Y(X=</a:t>
            </a:r>
            <a:r>
              <a:rPr lang="en-US" sz="2000" dirty="0" err="1" smtClean="0"/>
              <a:t>a,M</a:t>
            </a:r>
            <a:r>
              <a:rPr lang="en-US" sz="2000" dirty="0" smtClean="0"/>
              <a:t>=M(a*))] – E[Y(X=a*,</a:t>
            </a:r>
            <a:r>
              <a:rPr lang="en-US" sz="2000" dirty="0"/>
              <a:t>M=M(a</a:t>
            </a:r>
            <a:r>
              <a:rPr lang="en-US" sz="2000" dirty="0" smtClean="0"/>
              <a:t>*))]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 smtClean="0"/>
              <a:t>Controlled direct effect (CDE):</a:t>
            </a:r>
          </a:p>
          <a:p>
            <a:r>
              <a:rPr lang="en-US" sz="2400" dirty="0" smtClean="0"/>
              <a:t>E[Y(X=</a:t>
            </a:r>
            <a:r>
              <a:rPr lang="en-US" sz="2400" dirty="0" err="1" smtClean="0"/>
              <a:t>a,M</a:t>
            </a:r>
            <a:r>
              <a:rPr lang="en-US" sz="2400" dirty="0" smtClean="0"/>
              <a:t>=m)] – E[Y(X=a</a:t>
            </a:r>
            <a:r>
              <a:rPr lang="en-US" sz="2400" dirty="0"/>
              <a:t>*,</a:t>
            </a:r>
            <a:r>
              <a:rPr lang="en-US" sz="2400" dirty="0" smtClean="0"/>
              <a:t>M=m)]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8285671" y="1699570"/>
            <a:ext cx="2893484" cy="1669150"/>
            <a:chOff x="2112434" y="1076591"/>
            <a:chExt cx="2277533" cy="1115152"/>
          </a:xfrm>
        </p:grpSpPr>
        <p:grpSp>
          <p:nvGrpSpPr>
            <p:cNvPr id="5" name="Group 4"/>
            <p:cNvGrpSpPr/>
            <p:nvPr/>
          </p:nvGrpSpPr>
          <p:grpSpPr>
            <a:xfrm>
              <a:off x="2112434" y="1076591"/>
              <a:ext cx="2277533" cy="1115152"/>
              <a:chOff x="2370667" y="1475653"/>
              <a:chExt cx="2277533" cy="111515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370667" y="2243663"/>
                <a:ext cx="508000" cy="3471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302002" y="1475653"/>
                <a:ext cx="482599" cy="3362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65601" y="2243663"/>
                <a:ext cx="482599" cy="3471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p:cxnSp>
            <p:nvCxnSpPr>
              <p:cNvPr id="10" name="Straight Arrow Connector 9"/>
              <p:cNvCxnSpPr>
                <a:stCxn id="7" idx="3"/>
                <a:endCxn id="9" idx="1"/>
              </p:cNvCxnSpPr>
              <p:nvPr/>
            </p:nvCxnSpPr>
            <p:spPr>
              <a:xfrm>
                <a:off x="2878667" y="2417234"/>
                <a:ext cx="128693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8" idx="2"/>
                <a:endCxn id="9" idx="0"/>
              </p:cNvCxnSpPr>
              <p:nvPr/>
            </p:nvCxnSpPr>
            <p:spPr>
              <a:xfrm>
                <a:off x="3543302" y="1811878"/>
                <a:ext cx="863599" cy="4317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/>
            <p:cNvCxnSpPr>
              <a:stCxn id="8" idx="2"/>
              <a:endCxn id="7" idx="0"/>
            </p:cNvCxnSpPr>
            <p:nvPr/>
          </p:nvCxnSpPr>
          <p:spPr>
            <a:xfrm flipH="1">
              <a:off x="2366434" y="1412816"/>
              <a:ext cx="918635" cy="43178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390930" y="4587910"/>
            <a:ext cx="41559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22225">
                  <a:solidFill>
                    <a:schemeClr val="accent2">
                      <a:alpha val="98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→TE = NIE + NDE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0894" y="5469901"/>
            <a:ext cx="5118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Pearl J. Direct and Indirect Effects. In: </a:t>
            </a:r>
            <a:r>
              <a:rPr lang="en-US" i="1" dirty="0"/>
              <a:t>Proceedings of the Seventeenth Conference on Uncertainty and Artificial Intelligence</a:t>
            </a:r>
            <a:r>
              <a:rPr lang="en-US" dirty="0" smtClean="0"/>
              <a:t>. 2001.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Mediation </a:t>
            </a:r>
            <a:r>
              <a:rPr lang="en-US" dirty="0"/>
              <a:t>formula (Pearl, 2012)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4387" y="63119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4915784"/>
                <a:ext cx="10464800" cy="770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 dirty="0"/>
                            <m:t>E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[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Y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=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=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M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(</m:t>
                          </m:r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000" dirty="0"/>
                            <m:t>))]</m:t>
                          </m:r>
                        </m:e>
                        <m:sup/>
                      </m:sSup>
                      <m:r>
                        <m:rPr>
                          <m:nor/>
                        </m:rPr>
                        <a:rPr lang="en-US" sz="2000" dirty="0" smtClean="0"/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15784"/>
                <a:ext cx="10464800" cy="770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74387" y="1574564"/>
            <a:ext cx="644164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IF</a:t>
            </a:r>
            <a:r>
              <a:rPr lang="en-US" sz="2000" dirty="0" smtClean="0"/>
              <a:t> there is no uncontrolled confounding of the</a:t>
            </a:r>
          </a:p>
          <a:p>
            <a:pPr lvl="1"/>
            <a:r>
              <a:rPr lang="en-US" sz="1600" dirty="0" smtClean="0"/>
              <a:t>Exposure-outcome relationship</a:t>
            </a:r>
          </a:p>
          <a:p>
            <a:pPr lvl="1"/>
            <a:r>
              <a:rPr lang="en-US" sz="1600" dirty="0" smtClean="0"/>
              <a:t>The exposure-mediator relationship</a:t>
            </a:r>
          </a:p>
          <a:p>
            <a:pPr lvl="1"/>
            <a:r>
              <a:rPr lang="en-US" sz="1600" dirty="0" smtClean="0"/>
              <a:t>The mediator-outcome relationship</a:t>
            </a:r>
          </a:p>
          <a:p>
            <a:pPr marL="0" indent="0">
              <a:buNone/>
            </a:pPr>
            <a:r>
              <a:rPr lang="en-US" sz="2000" b="1" dirty="0" smtClean="0"/>
              <a:t>AND IF</a:t>
            </a:r>
            <a:r>
              <a:rPr lang="en-US" sz="2000" dirty="0" smtClean="0"/>
              <a:t> the ‘cross-world’ independence assumption holds, i.e. no exposure-induced mediator-outcome confounder</a:t>
            </a:r>
          </a:p>
          <a:p>
            <a:pPr marL="0" indent="0">
              <a:buNone/>
            </a:pPr>
            <a:r>
              <a:rPr lang="en-US" sz="2000" b="1" dirty="0" smtClean="0"/>
              <a:t>AND IF</a:t>
            </a:r>
            <a:r>
              <a:rPr lang="en-US" sz="2000" dirty="0" smtClean="0"/>
              <a:t> the positivity and consistency assumptions hold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THEN</a:t>
            </a:r>
            <a:r>
              <a:rPr lang="en-US" sz="2000" dirty="0" smtClean="0"/>
              <a:t> we have: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263" y="2328700"/>
            <a:ext cx="2960537" cy="252032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32320" y="20380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506998"/>
              </p:ext>
            </p:extLst>
          </p:nvPr>
        </p:nvGraphicFramePr>
        <p:xfrm>
          <a:off x="8858250" y="460320"/>
          <a:ext cx="24955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r:id="rId5" imgW="2495556" imgH="1514514" progId="Visio.Drawing.15">
                  <p:embed/>
                </p:oleObj>
              </mc:Choice>
              <mc:Fallback>
                <p:oleObj r:id="rId5" imgW="2495556" imgH="151451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0" y="460320"/>
                        <a:ext cx="249555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021199" y="5979597"/>
            <a:ext cx="80848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dirty="0" smtClean="0">
                <a:ln w="22225">
                  <a:solidFill>
                    <a:schemeClr val="accent2">
                      <a:alpha val="98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non-parametric, curse of </a:t>
            </a:r>
            <a:r>
              <a:rPr lang="en-US" sz="2000" b="1" dirty="0" err="1" smtClean="0">
                <a:ln w="22225">
                  <a:solidFill>
                    <a:schemeClr val="accent2">
                      <a:alpha val="98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dimensionalty</a:t>
            </a:r>
            <a:r>
              <a:rPr lang="en-US" sz="2000" b="1" dirty="0" smtClean="0">
                <a:ln w="22225">
                  <a:solidFill>
                    <a:schemeClr val="accent2">
                      <a:alpha val="98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→ parametric models needed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78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90701"/>
          <a:stretch/>
        </p:blipFill>
        <p:spPr>
          <a:xfrm>
            <a:off x="537660" y="1683636"/>
            <a:ext cx="9412555" cy="41666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Derivation of the mediation formula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37765"/>
          <a:stretch/>
        </p:blipFill>
        <p:spPr>
          <a:xfrm>
            <a:off x="537660" y="2240539"/>
            <a:ext cx="9412547" cy="27884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61" y="5291870"/>
            <a:ext cx="3629025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36440" b="31708"/>
          <a:stretch/>
        </p:blipFill>
        <p:spPr>
          <a:xfrm>
            <a:off x="7206972" y="5694277"/>
            <a:ext cx="1990725" cy="27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746" y="5899592"/>
            <a:ext cx="371475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5652" y="5358908"/>
            <a:ext cx="7947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 – cross-world independence assumption: </a:t>
            </a:r>
          </a:p>
          <a:p>
            <a:r>
              <a:rPr lang="en-US" dirty="0"/>
              <a:t>i</a:t>
            </a:r>
            <a:r>
              <a:rPr lang="en-US" dirty="0" smtClean="0"/>
              <a:t>i </a:t>
            </a:r>
            <a:r>
              <a:rPr lang="en-US" dirty="0"/>
              <a:t>–</a:t>
            </a:r>
            <a:r>
              <a:rPr lang="en-US" dirty="0" smtClean="0"/>
              <a:t> no uncontrolled confounding : </a:t>
            </a:r>
          </a:p>
          <a:p>
            <a:r>
              <a:rPr lang="en-US" dirty="0"/>
              <a:t>i</a:t>
            </a:r>
            <a:r>
              <a:rPr lang="en-US" dirty="0" smtClean="0"/>
              <a:t>ii – consistency: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63940"/>
          <a:stretch/>
        </p:blipFill>
        <p:spPr>
          <a:xfrm>
            <a:off x="8876336" y="5649077"/>
            <a:ext cx="1990725" cy="3091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b="63544"/>
          <a:stretch/>
        </p:blipFill>
        <p:spPr>
          <a:xfrm>
            <a:off x="5110105" y="5661964"/>
            <a:ext cx="1990725" cy="312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73831" y="5649586"/>
            <a:ext cx="10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558985" y="5654933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24576" y="1191512"/>
            <a:ext cx="2021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Applied m</a:t>
            </a:r>
            <a:r>
              <a:rPr lang="en-US" b="1" dirty="0"/>
              <a:t>e</a:t>
            </a:r>
            <a:r>
              <a:rPr lang="en-US" dirty="0"/>
              <a:t>diation analyses: a review and </a:t>
            </a:r>
            <a:r>
              <a:rPr lang="en-US" dirty="0" smtClean="0"/>
              <a:t>tutorial</a:t>
            </a:r>
          </a:p>
          <a:p>
            <a:r>
              <a:rPr lang="en-US" dirty="0" smtClean="0"/>
              <a:t>Epidemiology and Health,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4147"/>
            <a:ext cx="10515600" cy="4776653"/>
          </a:xfrm>
        </p:spPr>
        <p:txBody>
          <a:bodyPr>
            <a:normAutofit/>
          </a:bodyPr>
          <a:lstStyle/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Mediation formula applied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6122"/>
              </p:ext>
            </p:extLst>
          </p:nvPr>
        </p:nvGraphicFramePr>
        <p:xfrm>
          <a:off x="5068199" y="1690688"/>
          <a:ext cx="57840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587">
                  <a:extLst>
                    <a:ext uri="{9D8B030D-6E8A-4147-A177-3AD203B41FA5}">
                      <a16:colId xmlns:a16="http://schemas.microsoft.com/office/drawing/2014/main" val="3928682489"/>
                    </a:ext>
                  </a:extLst>
                </a:gridCol>
                <a:gridCol w="866587">
                  <a:extLst>
                    <a:ext uri="{9D8B030D-6E8A-4147-A177-3AD203B41FA5}">
                      <a16:colId xmlns:a16="http://schemas.microsoft.com/office/drawing/2014/main" val="2724538144"/>
                    </a:ext>
                  </a:extLst>
                </a:gridCol>
                <a:gridCol w="584518">
                  <a:extLst>
                    <a:ext uri="{9D8B030D-6E8A-4147-A177-3AD203B41FA5}">
                      <a16:colId xmlns:a16="http://schemas.microsoft.com/office/drawing/2014/main" val="449894027"/>
                    </a:ext>
                  </a:extLst>
                </a:gridCol>
                <a:gridCol w="866587">
                  <a:extLst>
                    <a:ext uri="{9D8B030D-6E8A-4147-A177-3AD203B41FA5}">
                      <a16:colId xmlns:a16="http://schemas.microsoft.com/office/drawing/2014/main" val="364763742"/>
                    </a:ext>
                  </a:extLst>
                </a:gridCol>
                <a:gridCol w="746623">
                  <a:extLst>
                    <a:ext uri="{9D8B030D-6E8A-4147-A177-3AD203B41FA5}">
                      <a16:colId xmlns:a16="http://schemas.microsoft.com/office/drawing/2014/main" val="2600434215"/>
                    </a:ext>
                  </a:extLst>
                </a:gridCol>
                <a:gridCol w="986551">
                  <a:extLst>
                    <a:ext uri="{9D8B030D-6E8A-4147-A177-3AD203B41FA5}">
                      <a16:colId xmlns:a16="http://schemas.microsoft.com/office/drawing/2014/main" val="2876988730"/>
                    </a:ext>
                  </a:extLst>
                </a:gridCol>
                <a:gridCol w="866587">
                  <a:extLst>
                    <a:ext uri="{9D8B030D-6E8A-4147-A177-3AD203B41FA5}">
                      <a16:colId xmlns:a16="http://schemas.microsoft.com/office/drawing/2014/main" val="1763492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Z=1 (N=200)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Z=0 (N=200)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Marginal (N=400)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18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516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438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55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3.86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3.86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2.25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553702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294626" y="1990792"/>
            <a:ext cx="2277533" cy="1115152"/>
            <a:chOff x="2370667" y="1475653"/>
            <a:chExt cx="2277533" cy="1115152"/>
          </a:xfrm>
        </p:grpSpPr>
        <p:sp>
          <p:nvSpPr>
            <p:cNvPr id="6" name="Rectangle 5"/>
            <p:cNvSpPr/>
            <p:nvPr/>
          </p:nvSpPr>
          <p:spPr>
            <a:xfrm>
              <a:off x="2370667" y="2243663"/>
              <a:ext cx="508000" cy="3471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02002" y="1475653"/>
              <a:ext cx="482599" cy="336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5601" y="2243663"/>
              <a:ext cx="482599" cy="3471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9" name="Straight Arrow Connector 8"/>
            <p:cNvCxnSpPr>
              <a:stCxn id="6" idx="3"/>
              <a:endCxn id="8" idx="1"/>
            </p:cNvCxnSpPr>
            <p:nvPr/>
          </p:nvCxnSpPr>
          <p:spPr>
            <a:xfrm>
              <a:off x="2878667" y="2417234"/>
              <a:ext cx="12869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2"/>
              <a:endCxn id="8" idx="0"/>
            </p:cNvCxnSpPr>
            <p:nvPr/>
          </p:nvCxnSpPr>
          <p:spPr>
            <a:xfrm>
              <a:off x="3543302" y="1811878"/>
              <a:ext cx="863599" cy="431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899060" y="3950758"/>
            <a:ext cx="6195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E[Y(1,Z(1))] = 0.6 → Odds for </a:t>
            </a:r>
            <a:r>
              <a:rPr lang="en-US" dirty="0"/>
              <a:t>Y(1,Z(1</a:t>
            </a:r>
            <a:r>
              <a:rPr lang="en-US" dirty="0" smtClean="0"/>
              <a:t>)) = 1.5</a:t>
            </a:r>
          </a:p>
          <a:p>
            <a:r>
              <a:rPr lang="en-US" dirty="0" smtClean="0"/>
              <a:t>E[Y(1,Z(0))] = 0.6</a:t>
            </a:r>
            <a:r>
              <a:rPr lang="en-US" dirty="0"/>
              <a:t> → Odds for </a:t>
            </a:r>
            <a:r>
              <a:rPr lang="en-US" dirty="0" smtClean="0"/>
              <a:t>Y(1,Z(0)) </a:t>
            </a:r>
            <a:r>
              <a:rPr lang="en-US" dirty="0"/>
              <a:t>= 1.5</a:t>
            </a:r>
            <a:endParaRPr lang="en-US" dirty="0" smtClean="0"/>
          </a:p>
          <a:p>
            <a:r>
              <a:rPr lang="en-US" dirty="0" smtClean="0"/>
              <a:t>E[Y(0,Z(0))] = 0.4</a:t>
            </a:r>
            <a:r>
              <a:rPr lang="en-US" dirty="0"/>
              <a:t> → Odds for </a:t>
            </a:r>
            <a:r>
              <a:rPr lang="en-US" dirty="0" smtClean="0"/>
              <a:t>Y(0,Z(0</a:t>
            </a:r>
            <a:r>
              <a:rPr lang="en-US" dirty="0"/>
              <a:t>)) = </a:t>
            </a:r>
            <a:r>
              <a:rPr lang="en-US" dirty="0" smtClean="0"/>
              <a:t>0.67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 = Odds for Y(1,Z(1)) / Odds for Y(0,Z(0)) = 2.25</a:t>
            </a:r>
          </a:p>
          <a:p>
            <a:r>
              <a:rPr lang="en-US" dirty="0" smtClean="0"/>
              <a:t>NIE = Odds for Y(1,Z(1)) / Odds for Y(1,Z(0)) = 1.0</a:t>
            </a:r>
          </a:p>
          <a:p>
            <a:r>
              <a:rPr lang="en-US" dirty="0" smtClean="0"/>
              <a:t>NDE = Odds</a:t>
            </a:r>
            <a:r>
              <a:rPr lang="en-US" dirty="0"/>
              <a:t> </a:t>
            </a:r>
            <a:r>
              <a:rPr lang="en-US" dirty="0" smtClean="0"/>
              <a:t>for Y(1,Z(0)) / Odds </a:t>
            </a:r>
            <a:r>
              <a:rPr lang="en-US" dirty="0"/>
              <a:t>for </a:t>
            </a:r>
            <a:r>
              <a:rPr lang="en-US" dirty="0" smtClean="0"/>
              <a:t>Y(0,Z(0)) = 2.25</a:t>
            </a:r>
          </a:p>
          <a:p>
            <a:r>
              <a:rPr lang="en-US" dirty="0" smtClean="0"/>
              <a:t>TE = NIE * 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Regression-based approaches</a:t>
            </a:r>
            <a:br>
              <a:rPr lang="en-US" dirty="0" smtClean="0"/>
            </a:br>
            <a:r>
              <a:rPr lang="en-US" sz="2800" dirty="0" smtClean="0"/>
              <a:t>Tyler </a:t>
            </a:r>
            <a:r>
              <a:rPr lang="en-US" sz="2800" dirty="0" err="1" smtClean="0"/>
              <a:t>VanderWeele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90581"/>
                <a:ext cx="1090206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Time-to-event outcome Y modeled via the following proportional hazards model (</a:t>
                </a:r>
                <a:r>
                  <a:rPr lang="en-US" sz="2000" b="1" dirty="0" smtClean="0"/>
                  <a:t>“Outcome model”</a:t>
                </a:r>
                <a:r>
                  <a:rPr lang="en-US" sz="2000" dirty="0" smtClean="0"/>
                  <a:t>):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sz="160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=0,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  <m:r>
                          <a:rPr lang="en-US" sz="16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ex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p</m:t>
                            </m:r>
                          </m:fName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𝑥𝑚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lvl="1">
                  <a:buFont typeface="Wingdings" panose="05000000000000000000" pitchFamily="2" charset="2"/>
                  <a:buChar char="ü"/>
                </a:pPr>
                <a:endParaRPr lang="en-US" sz="1600" dirty="0"/>
              </a:p>
              <a:p>
                <a:r>
                  <a:rPr lang="en-US" sz="2000" dirty="0" smtClean="0"/>
                  <a:t>Continuous mediator via the following linear regression model (</a:t>
                </a:r>
                <a:r>
                  <a:rPr lang="en-US" sz="2000" b="1" dirty="0" smtClean="0"/>
                  <a:t>“Mediator model”</a:t>
                </a:r>
                <a:r>
                  <a:rPr lang="en-US" sz="2000" dirty="0" smtClean="0"/>
                  <a:t>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 smtClean="0"/>
                  <a:t>             (with error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)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endParaRPr lang="en-US" sz="1600" dirty="0" smtClean="0"/>
              </a:p>
              <a:p>
                <a:r>
                  <a:rPr lang="en-US" sz="2000" dirty="0" smtClean="0"/>
                  <a:t>Then, if the assumptions for the identification of NIEs and NDEs hold, and if the outcome is rare: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𝑁𝐷𝐸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𝐻𝑅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 smtClean="0"/>
                  <a:t>c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sSup>
                      <m:sSup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)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+0.5</m:t>
                    </m:r>
                    <m:sSup>
                      <m:sSupPr>
                        <m:ctrl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 smtClean="0"/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𝑁𝐼𝐸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𝐻𝑅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𝜂𝛽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𝜂𝛾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90581"/>
                <a:ext cx="10902068" cy="4351338"/>
              </a:xfrm>
              <a:blipFill>
                <a:blip r:embed="rId3"/>
                <a:stretch>
                  <a:fillRect l="-503" t="-1543" r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070691"/>
              </p:ext>
            </p:extLst>
          </p:nvPr>
        </p:nvGraphicFramePr>
        <p:xfrm>
          <a:off x="8662980" y="365125"/>
          <a:ext cx="2296163" cy="14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" r:id="rId4" imgW="2495556" imgH="1514514" progId="Visio.Drawing.15">
                  <p:embed/>
                </p:oleObj>
              </mc:Choice>
              <mc:Fallback>
                <p:oleObj r:id="rId4" imgW="2495556" imgH="1514514" progId="Visio.Drawing.15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980" y="365125"/>
                        <a:ext cx="2296163" cy="14022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22329" y="5542783"/>
            <a:ext cx="85150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VanderWeele</a:t>
            </a:r>
            <a:r>
              <a:rPr lang="en-US" sz="1600" dirty="0"/>
              <a:t> TJ. Causal mediation analysis with survival data. </a:t>
            </a:r>
            <a:r>
              <a:rPr lang="en-US" sz="1600" i="1" dirty="0" smtClean="0"/>
              <a:t>Epidemiology,</a:t>
            </a:r>
            <a:r>
              <a:rPr lang="en-US" sz="1600" dirty="0" smtClean="0"/>
              <a:t> 2012.</a:t>
            </a:r>
          </a:p>
          <a:p>
            <a:r>
              <a:rPr lang="en-US" sz="1600" dirty="0" err="1" smtClean="0"/>
              <a:t>VanderWeele</a:t>
            </a:r>
            <a:r>
              <a:rPr lang="en-US" sz="1600" dirty="0" smtClean="0"/>
              <a:t> </a:t>
            </a:r>
            <a:r>
              <a:rPr lang="en-US" sz="1600" dirty="0"/>
              <a:t>TJ. </a:t>
            </a:r>
            <a:r>
              <a:rPr lang="en-US" sz="1600" i="1" dirty="0"/>
              <a:t>Explanation in Causal Inference: Methods for Mediation and Interaction</a:t>
            </a:r>
            <a:r>
              <a:rPr lang="en-US" sz="1600" dirty="0"/>
              <a:t>. 1st ed. Oxford University Press, 2015.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31182" y="4968647"/>
            <a:ext cx="36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 package </a:t>
            </a:r>
            <a:r>
              <a:rPr lang="en-US" b="1" dirty="0" err="1"/>
              <a:t>regmedint</a:t>
            </a:r>
            <a:r>
              <a:rPr lang="en-US" b="1" dirty="0"/>
              <a:t> (version </a:t>
            </a:r>
            <a:r>
              <a:rPr lang="en-US" b="1" dirty="0" smtClean="0"/>
              <a:t>0.2.1)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2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effect models (NEMs)</a:t>
            </a:r>
            <a:br>
              <a:rPr lang="en-US" dirty="0" smtClean="0"/>
            </a:br>
            <a:r>
              <a:rPr lang="en-US" sz="2800" dirty="0" err="1" smtClean="0"/>
              <a:t>Theis</a:t>
            </a:r>
            <a:r>
              <a:rPr lang="en-US" sz="2800" dirty="0" smtClean="0"/>
              <a:t> Lange (2012)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543757" y="2061317"/>
                <a:ext cx="7932751" cy="25344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 smtClean="0"/>
                  <a:t>NEM – a regression model for the nested counterfactual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200" dirty="0" smtClean="0"/>
              </a:p>
              <a:p>
                <a:pPr lvl="1"/>
                <a:r>
                  <a:rPr lang="en-US" sz="2200" dirty="0"/>
                  <a:t>g</a:t>
                </a:r>
                <a:r>
                  <a:rPr lang="en-US" sz="2200" dirty="0" smtClean="0"/>
                  <a:t> – link function</a:t>
                </a:r>
              </a:p>
              <a:p>
                <a:pPr lvl="1"/>
                <a:r>
                  <a:rPr lang="el-GR" sz="2200" dirty="0"/>
                  <a:t>α</a:t>
                </a:r>
                <a:r>
                  <a:rPr lang="en-US" sz="2200" baseline="-25000" dirty="0" smtClean="0"/>
                  <a:t>1</a:t>
                </a:r>
                <a:r>
                  <a:rPr lang="en-US" sz="2200" dirty="0" smtClean="0"/>
                  <a:t> – (marginal) natural direct effect</a:t>
                </a:r>
              </a:p>
              <a:p>
                <a:pPr lvl="1"/>
                <a:r>
                  <a:rPr lang="el-GR" sz="2200" dirty="0" smtClean="0"/>
                  <a:t>α</a:t>
                </a:r>
                <a:r>
                  <a:rPr lang="en-US" sz="2200" baseline="-25000" dirty="0" smtClean="0"/>
                  <a:t>2</a:t>
                </a:r>
                <a:r>
                  <a:rPr lang="en-US" sz="2200" dirty="0" smtClean="0"/>
                  <a:t>– (marginal) natural indirect effect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757" y="2061317"/>
                <a:ext cx="7932751" cy="2534433"/>
              </a:xfrm>
              <a:prstGeom prst="rect">
                <a:avLst/>
              </a:prstGeom>
              <a:blipFill>
                <a:blip r:embed="rId2"/>
                <a:stretch>
                  <a:fillRect l="-1152" t="-3606" r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8200" y="4918879"/>
            <a:ext cx="1054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 Lange et al. </a:t>
            </a:r>
            <a:r>
              <a:rPr lang="en-US" dirty="0"/>
              <a:t>A simple unified approach for estimating natural direct and indirect effects. </a:t>
            </a:r>
            <a:r>
              <a:rPr lang="en-US" i="1" dirty="0"/>
              <a:t>Am J </a:t>
            </a:r>
            <a:r>
              <a:rPr lang="en-US" i="1" dirty="0" err="1"/>
              <a:t>Epidemiol</a:t>
            </a:r>
            <a:r>
              <a:rPr lang="en-US" dirty="0"/>
              <a:t> </a:t>
            </a:r>
            <a:r>
              <a:rPr lang="en-US" dirty="0" smtClean="0"/>
              <a:t>2012.</a:t>
            </a:r>
            <a:endParaRPr lang="en-US" dirty="0"/>
          </a:p>
          <a:p>
            <a:r>
              <a:rPr lang="en-US" dirty="0" smtClean="0"/>
              <a:t>T. Lange et al. </a:t>
            </a:r>
            <a:r>
              <a:rPr lang="en-US" dirty="0"/>
              <a:t>Assessing natural direct and indirect effects through multiple pathways. </a:t>
            </a:r>
            <a:r>
              <a:rPr lang="en-US" i="1" dirty="0"/>
              <a:t>Am J </a:t>
            </a:r>
            <a:r>
              <a:rPr lang="en-US" i="1" dirty="0" err="1"/>
              <a:t>Epidemiol</a:t>
            </a:r>
            <a:r>
              <a:rPr lang="en-US" dirty="0"/>
              <a:t> </a:t>
            </a:r>
            <a:r>
              <a:rPr lang="en-US" dirty="0" smtClean="0"/>
              <a:t>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Estimation algorithm for NEM (imputation-based approach)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38812"/>
              </p:ext>
            </p:extLst>
          </p:nvPr>
        </p:nvGraphicFramePr>
        <p:xfrm>
          <a:off x="5213268" y="1980005"/>
          <a:ext cx="6579925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75">
                  <a:extLst>
                    <a:ext uri="{9D8B030D-6E8A-4147-A177-3AD203B41FA5}">
                      <a16:colId xmlns:a16="http://schemas.microsoft.com/office/drawing/2014/main" val="2563590152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3866806661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1808373173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4065665966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35388758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3622141388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2232146562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3269299747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2107368943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483029961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30749588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Original dataset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Extended dataset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1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2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0001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49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78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0002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0.40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75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36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0003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4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Etc.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618809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70066" y="1583748"/>
            <a:ext cx="4625444" cy="467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500" dirty="0"/>
              <a:t>Using the original data, fit a regression model to the outcome conditioned on confounders, exposure, and mediator (MODEL 1).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655" y="5664530"/>
            <a:ext cx="38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X, M, Y, C all binary variables (0, 1)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99913" y="1915674"/>
            <a:ext cx="3711038" cy="37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24396" y="35792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460569"/>
              </p:ext>
            </p:extLst>
          </p:nvPr>
        </p:nvGraphicFramePr>
        <p:xfrm>
          <a:off x="1237459" y="3579222"/>
          <a:ext cx="24955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r:id="rId3" imgW="2495556" imgH="1514514" progId="Visio.Drawing.15">
                  <p:embed/>
                </p:oleObj>
              </mc:Choice>
              <mc:Fallback>
                <p:oleObj r:id="rId3" imgW="2495556" imgH="151451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459" y="3579222"/>
                        <a:ext cx="249555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7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Estimation algorithm for NEM (imputation-based approach)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13268" y="1980005"/>
          <a:ext cx="6579925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75">
                  <a:extLst>
                    <a:ext uri="{9D8B030D-6E8A-4147-A177-3AD203B41FA5}">
                      <a16:colId xmlns:a16="http://schemas.microsoft.com/office/drawing/2014/main" val="2563590152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3866806661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1808373173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4065665966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35388758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3622141388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2232146562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3269299747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2107368943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483029961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30749588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Original dataset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Extended dataset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17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2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0001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0.85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49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786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0002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0.40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75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0003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36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0003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54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Etc.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618809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70066" y="1583748"/>
            <a:ext cx="4625444" cy="467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500" dirty="0" smtClean="0"/>
              <a:t>Using the original data, fit a regression model to the outcome conditioned on confounders, exposure, and mediator (MODEL 1).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 smtClean="0"/>
              <a:t>Duplicate the original dataset, introducing a new auxiliary exposure variable (X*), which is equal to the original exposure for the first replication and equal to the opposite for the second replication.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 smtClean="0"/>
              <a:t>Impute possible outcomes Y in the new rows.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 smtClean="0"/>
              <a:t>Done using MODEL 1 from step 1.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500" dirty="0" smtClean="0"/>
              <a:t>Fit a regression model to the extended data set including X, X*, and C, but not the mediator.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 smtClean="0"/>
              <a:t>Coefficient of X – NIE; coefficient of X* - NDE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500" dirty="0" smtClean="0"/>
              <a:t>Repeat (3) and (4) several times and take the average of the estimates.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1500" dirty="0" smtClean="0"/>
              <a:t>CIs can be obtained using bootstrapping, repeating (1)-(5) 1000 times.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5652655" y="5664530"/>
            <a:ext cx="387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X, M, Y, C all binary variables (0, 1)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405258" y="2377440"/>
            <a:ext cx="574766" cy="328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99225" y="3148404"/>
            <a:ext cx="574766" cy="291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04473" y="3875442"/>
            <a:ext cx="574766" cy="291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99225" y="4623848"/>
            <a:ext cx="574766" cy="291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99913" y="1915674"/>
            <a:ext cx="3711038" cy="37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73532" y="6253926"/>
            <a:ext cx="347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 package </a:t>
            </a:r>
            <a:r>
              <a:rPr lang="en-US" b="1" dirty="0" err="1"/>
              <a:t>medflex</a:t>
            </a:r>
            <a:r>
              <a:rPr lang="en-US" b="1" dirty="0"/>
              <a:t> (version 0.6-7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7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7672" y="2633703"/>
            <a:ext cx="92538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 2: Mediation analysis applied</a:t>
            </a:r>
          </a:p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Does the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TyG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Index as a measure of insulin resistance mediate the effect of excess body weight on cancer risk?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6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4346" y="2967335"/>
            <a:ext cx="96033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Part 1: Mediation analysis from a causal inference perspective -</a:t>
            </a:r>
          </a:p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Concepts, theory, and estimation methods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9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79525" cy="132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Metabolic Syndrome and Cancer Project Me-Can project (Me-Can)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042510" y="1291242"/>
            <a:ext cx="1870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http://me-can.se/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5435" y="1973808"/>
            <a:ext cx="2756051" cy="4081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7353" y="2469448"/>
            <a:ext cx="6096000" cy="20759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Helvetica" panose="020B0604020202020204" pitchFamily="34" charset="0"/>
              </a:rPr>
              <a:t>Pooling of six population-based </a:t>
            </a:r>
            <a:r>
              <a:rPr lang="en-US" sz="2000" dirty="0" smtClean="0">
                <a:cs typeface="Helvetica" panose="020B0604020202020204" pitchFamily="34" charset="0"/>
              </a:rPr>
              <a:t>European cohorts</a:t>
            </a:r>
            <a:endParaRPr lang="en-US" sz="2000" dirty="0"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Helvetica" panose="020B0604020202020204" pitchFamily="34" charset="0"/>
              </a:rPr>
              <a:t>&gt;800,000 individuals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Helvetica" panose="020B0604020202020204" pitchFamily="34" charset="0"/>
              </a:rPr>
              <a:t>&gt;80,000 incident cancers over a follow-up of ~20 years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Helvetica" panose="020B0604020202020204" pitchFamily="34" charset="0"/>
              </a:rPr>
              <a:t>&gt;30 original articles over the last 10 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861" y="573498"/>
            <a:ext cx="2727427" cy="717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7496" y="5438236"/>
            <a:ext cx="581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Cohort Profile: The Metabolic syndrome </a:t>
            </a:r>
            <a:r>
              <a:rPr lang="en-US" dirty="0" smtClean="0"/>
              <a:t>and Cancer </a:t>
            </a:r>
            <a:r>
              <a:rPr lang="en-US" dirty="0"/>
              <a:t>project (Me-Can</a:t>
            </a:r>
            <a:r>
              <a:rPr lang="en-US" dirty="0" smtClean="0"/>
              <a:t>), </a:t>
            </a:r>
            <a:r>
              <a:rPr lang="en-US" dirty="0" err="1" smtClean="0"/>
              <a:t>Int</a:t>
            </a:r>
            <a:r>
              <a:rPr lang="en-US" dirty="0" smtClean="0"/>
              <a:t> J Epi,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041" y="380999"/>
            <a:ext cx="6626670" cy="6251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993" y="901195"/>
            <a:ext cx="1493560" cy="1792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78" y="3669476"/>
            <a:ext cx="1471175" cy="2022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3378" y="2802578"/>
            <a:ext cx="147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Hanno Ulmer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80993" y="5820575"/>
            <a:ext cx="147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Tanja Stocks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Excess body weight is a major risk factor for many cancer forms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2058989"/>
            <a:ext cx="6608241" cy="39989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0900" y="3111500"/>
            <a:ext cx="256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Fatness and Cancer — Viewpoint of the IARC Working Group : New </a:t>
            </a:r>
            <a:r>
              <a:rPr lang="en-US" dirty="0" err="1"/>
              <a:t>Engl</a:t>
            </a:r>
            <a:r>
              <a:rPr lang="en-US" dirty="0"/>
              <a:t> J Med,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6357" y="1094748"/>
            <a:ext cx="5247557" cy="16621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Excess body weight </a:t>
            </a:r>
            <a:r>
              <a:rPr lang="en-US" sz="3600" dirty="0"/>
              <a:t>and cancer risk: </a:t>
            </a:r>
            <a:r>
              <a:rPr lang="en-US" sz="3600" dirty="0" smtClean="0"/>
              <a:t>proposed biological mechanisms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0834" y="151276"/>
            <a:ext cx="4636637" cy="6601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627" y="5773003"/>
            <a:ext cx="4121624" cy="961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39656" y="4316960"/>
            <a:ext cx="5306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cs typeface="Helvetica" panose="020B0604020202020204" pitchFamily="34" charset="0"/>
              </a:rPr>
              <a:t>Renehan</a:t>
            </a:r>
            <a:r>
              <a:rPr lang="en-US" dirty="0">
                <a:cs typeface="Helvetica" panose="020B0604020202020204" pitchFamily="34" charset="0"/>
              </a:rPr>
              <a:t> AG, </a:t>
            </a:r>
            <a:r>
              <a:rPr lang="en-US" dirty="0" err="1">
                <a:cs typeface="Helvetica" panose="020B0604020202020204" pitchFamily="34" charset="0"/>
              </a:rPr>
              <a:t>Zwahlen</a:t>
            </a:r>
            <a:r>
              <a:rPr lang="en-US" dirty="0">
                <a:cs typeface="Helvetica" panose="020B0604020202020204" pitchFamily="34" charset="0"/>
              </a:rPr>
              <a:t> M, Egger M. Adiposity and cancer risk: new mechanistic insights from epidemiology. </a:t>
            </a:r>
            <a:r>
              <a:rPr lang="en-US" i="1" dirty="0">
                <a:cs typeface="Helvetica" panose="020B0604020202020204" pitchFamily="34" charset="0"/>
              </a:rPr>
              <a:t>Nat Rev Cancer</a:t>
            </a:r>
            <a:r>
              <a:rPr lang="en-US" dirty="0">
                <a:cs typeface="Helvetica" panose="020B0604020202020204" pitchFamily="34" charset="0"/>
              </a:rPr>
              <a:t> </a:t>
            </a:r>
            <a:r>
              <a:rPr lang="en-US" dirty="0" smtClean="0">
                <a:cs typeface="Helvetica" panose="020B0604020202020204" pitchFamily="34" charset="0"/>
              </a:rPr>
              <a:t>2015.</a:t>
            </a:r>
            <a:endParaRPr lang="en-US" dirty="0">
              <a:cs typeface="Helvetica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5718" y="2386641"/>
            <a:ext cx="1873341" cy="3702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5794" y="134443"/>
            <a:ext cx="2334242" cy="4387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9518" y="4683089"/>
            <a:ext cx="3126077" cy="4211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TyG Index: A Novel Measure for Insulin </a:t>
            </a:r>
            <a:r>
              <a:rPr lang="de-DE" sz="3600" dirty="0" smtClean="0"/>
              <a:t>Resistance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000" dirty="0" err="1" smtClean="0">
                <a:cs typeface="Helvetica" panose="020B0604020202020204" pitchFamily="34" charset="0"/>
              </a:rPr>
              <a:t>TyG</a:t>
            </a:r>
            <a:r>
              <a:rPr lang="en-US" sz="2000" dirty="0" smtClean="0">
                <a:cs typeface="Helvetica" panose="020B0604020202020204" pitchFamily="34" charset="0"/>
              </a:rPr>
              <a:t> index = the </a:t>
            </a:r>
            <a:r>
              <a:rPr lang="en-US" sz="2000" dirty="0" err="1">
                <a:cs typeface="Helvetica" panose="020B0604020202020204" pitchFamily="34" charset="0"/>
              </a:rPr>
              <a:t>logarithmized</a:t>
            </a:r>
            <a:r>
              <a:rPr lang="en-US" sz="2000" dirty="0">
                <a:cs typeface="Helvetica" panose="020B0604020202020204" pitchFamily="34" charset="0"/>
              </a:rPr>
              <a:t> product of fasting levels </a:t>
            </a:r>
            <a:r>
              <a:rPr lang="en-US" sz="2000" dirty="0" smtClean="0">
                <a:cs typeface="Helvetica" panose="020B0604020202020204" pitchFamily="34" charset="0"/>
              </a:rPr>
              <a:t>of</a:t>
            </a:r>
            <a:br>
              <a:rPr lang="en-US" sz="2000" dirty="0" smtClean="0">
                <a:cs typeface="Helvetica" panose="020B0604020202020204" pitchFamily="34" charset="0"/>
              </a:rPr>
            </a:br>
            <a:r>
              <a:rPr lang="en-US" sz="2000" dirty="0" smtClean="0">
                <a:cs typeface="Helvetica" panose="020B0604020202020204" pitchFamily="34" charset="0"/>
              </a:rPr>
              <a:t>triglycerides </a:t>
            </a:r>
            <a:r>
              <a:rPr lang="en-US" sz="2000" dirty="0">
                <a:cs typeface="Helvetica" panose="020B0604020202020204" pitchFamily="34" charset="0"/>
              </a:rPr>
              <a:t>and glucose </a:t>
            </a:r>
            <a:r>
              <a:rPr lang="en-US" sz="2000" dirty="0" smtClean="0">
                <a:cs typeface="Helvetica" panose="020B0604020202020204" pitchFamily="34" charset="0"/>
              </a:rPr>
              <a:t>(“</a:t>
            </a:r>
            <a:r>
              <a:rPr lang="en-US" sz="2000" dirty="0" err="1" smtClean="0">
                <a:cs typeface="Helvetica" panose="020B0604020202020204" pitchFamily="34" charset="0"/>
              </a:rPr>
              <a:t>TyG</a:t>
            </a:r>
            <a:r>
              <a:rPr lang="en-US" sz="2000" dirty="0" smtClean="0">
                <a:cs typeface="Helvetica" panose="020B0604020202020204" pitchFamily="34" charset="0"/>
              </a:rPr>
              <a:t> index”).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000" dirty="0" smtClean="0">
                <a:cs typeface="Helvetica" panose="020B0604020202020204" pitchFamily="34" charset="0"/>
              </a:rPr>
              <a:t>Simple measure of insulin resistance.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000" dirty="0" smtClean="0">
                <a:cs typeface="Helvetica" panose="020B0604020202020204" pitchFamily="34" charset="0"/>
              </a:rPr>
              <a:t>Good correlation </a:t>
            </a:r>
            <a:r>
              <a:rPr lang="en-US" sz="2000" dirty="0">
                <a:cs typeface="Helvetica" panose="020B0604020202020204" pitchFamily="34" charset="0"/>
              </a:rPr>
              <a:t>with the </a:t>
            </a:r>
            <a:r>
              <a:rPr lang="en-US" sz="2000" dirty="0" err="1">
                <a:cs typeface="Helvetica" panose="020B0604020202020204" pitchFamily="34" charset="0"/>
              </a:rPr>
              <a:t>euglycemic-hyperinsulinemic</a:t>
            </a:r>
            <a:r>
              <a:rPr lang="en-US" sz="2000" dirty="0">
                <a:cs typeface="Helvetica" panose="020B0604020202020204" pitchFamily="34" charset="0"/>
              </a:rPr>
              <a:t> clamp test (Pearson </a:t>
            </a:r>
            <a:r>
              <a:rPr lang="en-US" sz="2000" dirty="0" smtClean="0">
                <a:cs typeface="Helvetica" panose="020B0604020202020204" pitchFamily="34" charset="0"/>
              </a:rPr>
              <a:t>correlation of -0.68), similar magnitude as the frequently used HOMA-IR.</a:t>
            </a:r>
            <a:endParaRPr lang="en-US" sz="2000" dirty="0">
              <a:cs typeface="Helvetica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cs typeface="Helvetica" panose="020B0604020202020204" pitchFamily="34" charset="0"/>
              </a:rPr>
              <a:t>Both </a:t>
            </a:r>
            <a:r>
              <a:rPr lang="en-US" sz="2000" dirty="0" err="1">
                <a:cs typeface="Helvetica" panose="020B0604020202020204" pitchFamily="34" charset="0"/>
              </a:rPr>
              <a:t>lipotoxicity</a:t>
            </a:r>
            <a:r>
              <a:rPr lang="en-US" sz="2000" dirty="0">
                <a:cs typeface="Helvetica" panose="020B0604020202020204" pitchFamily="34" charset="0"/>
              </a:rPr>
              <a:t> and </a:t>
            </a:r>
            <a:r>
              <a:rPr lang="en-US" sz="2000" dirty="0" err="1">
                <a:cs typeface="Helvetica" panose="020B0604020202020204" pitchFamily="34" charset="0"/>
              </a:rPr>
              <a:t>glucotoxicity</a:t>
            </a:r>
            <a:r>
              <a:rPr lang="en-US" sz="2000" dirty="0">
                <a:cs typeface="Helvetica" panose="020B0604020202020204" pitchFamily="34" charset="0"/>
              </a:rPr>
              <a:t> play crucial roles in insulin resistance modulation and are reflected in the </a:t>
            </a:r>
            <a:r>
              <a:rPr lang="en-US" sz="2000" dirty="0" err="1">
                <a:cs typeface="Helvetica" panose="020B0604020202020204" pitchFamily="34" charset="0"/>
              </a:rPr>
              <a:t>TyG</a:t>
            </a:r>
            <a:r>
              <a:rPr lang="en-US" sz="2000" dirty="0">
                <a:cs typeface="Helvetica" panose="020B0604020202020204" pitchFamily="34" charset="0"/>
              </a:rPr>
              <a:t> index.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cs typeface="Helvetica" panose="020B0604020202020204" pitchFamily="34" charset="0"/>
              </a:rPr>
              <a:t>A promising surrogate measure for insulin resistance in large-scale epidemiological studies</a:t>
            </a:r>
            <a:r>
              <a:rPr lang="en-US" sz="2000" dirty="0" smtClean="0">
                <a:cs typeface="Helvetica" panose="020B060402020202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US" sz="2000" dirty="0">
                <a:cs typeface="Helvetica" panose="020B0604020202020204" pitchFamily="34" charset="0"/>
              </a:rPr>
              <a:t>First proposed by: Simental-</a:t>
            </a:r>
            <a:r>
              <a:rPr lang="en-US" sz="2000" dirty="0" err="1">
                <a:cs typeface="Helvetica" panose="020B0604020202020204" pitchFamily="34" charset="0"/>
              </a:rPr>
              <a:t>Mendía</a:t>
            </a:r>
            <a:r>
              <a:rPr lang="en-US" sz="2000" dirty="0">
                <a:cs typeface="Helvetica" panose="020B0604020202020204" pitchFamily="34" charset="0"/>
              </a:rPr>
              <a:t> LE et al. The Product of Fasting Glucose and Triglycerides As Surrogate for Identifying Insulin Resistance in Apparently Healthy Subjects. </a:t>
            </a:r>
            <a:r>
              <a:rPr lang="en-US" sz="2000" i="1" dirty="0" err="1">
                <a:cs typeface="Helvetica" panose="020B0604020202020204" pitchFamily="34" charset="0"/>
              </a:rPr>
              <a:t>Metab</a:t>
            </a:r>
            <a:r>
              <a:rPr lang="en-US" sz="2000" i="1" dirty="0"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cs typeface="Helvetica" panose="020B0604020202020204" pitchFamily="34" charset="0"/>
              </a:rPr>
              <a:t>Syndr</a:t>
            </a:r>
            <a:r>
              <a:rPr lang="en-US" sz="2000" i="1" dirty="0"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cs typeface="Helvetica" panose="020B0604020202020204" pitchFamily="34" charset="0"/>
              </a:rPr>
              <a:t>Relat</a:t>
            </a:r>
            <a:r>
              <a:rPr lang="en-US" sz="2000" i="1" dirty="0"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cs typeface="Helvetica" panose="020B0604020202020204" pitchFamily="34" charset="0"/>
              </a:rPr>
              <a:t>Disord</a:t>
            </a:r>
            <a:r>
              <a:rPr lang="en-US" sz="2000" dirty="0">
                <a:cs typeface="Helvetica" panose="020B0604020202020204" pitchFamily="34" charset="0"/>
              </a:rPr>
              <a:t> 2008.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US" sz="2000" dirty="0" smtClean="0"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061859"/>
              </p:ext>
            </p:extLst>
          </p:nvPr>
        </p:nvGraphicFramePr>
        <p:xfrm>
          <a:off x="7556499" y="1184936"/>
          <a:ext cx="3797301" cy="199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04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7140"/>
            <a:ext cx="10515600" cy="38115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Prospective cohort study (cohorts from Austria, Norway, and Sweden)</a:t>
            </a:r>
          </a:p>
          <a:p>
            <a:r>
              <a:rPr lang="en-US" sz="2000" dirty="0" smtClean="0"/>
              <a:t>510,471 </a:t>
            </a:r>
            <a:r>
              <a:rPr lang="en-US" sz="2000" dirty="0"/>
              <a:t>participants free of cancer at baseline </a:t>
            </a:r>
            <a:endParaRPr lang="en-US" sz="2000" dirty="0" smtClean="0"/>
          </a:p>
          <a:p>
            <a:r>
              <a:rPr lang="en-US" sz="2000" dirty="0" smtClean="0"/>
              <a:t>Mean age at baseline: 43.1 years</a:t>
            </a:r>
          </a:p>
          <a:p>
            <a:r>
              <a:rPr lang="en-US" sz="2000" dirty="0" smtClean="0"/>
              <a:t>Median </a:t>
            </a:r>
            <a:r>
              <a:rPr lang="en-US" sz="2000" dirty="0"/>
              <a:t>follow-up time: 17.2 years </a:t>
            </a:r>
            <a:endParaRPr lang="en-US" sz="2000" dirty="0" smtClean="0"/>
          </a:p>
          <a:p>
            <a:r>
              <a:rPr lang="en-US" sz="2000" dirty="0" smtClean="0"/>
              <a:t>X: BMI as a measure of excess body weight, at baseline</a:t>
            </a:r>
          </a:p>
          <a:p>
            <a:r>
              <a:rPr lang="en-US" sz="2000" dirty="0" smtClean="0"/>
              <a:t>M: </a:t>
            </a:r>
            <a:r>
              <a:rPr lang="en-US" sz="2000" dirty="0" err="1" smtClean="0"/>
              <a:t>TyG</a:t>
            </a:r>
            <a:r>
              <a:rPr lang="en-US" sz="2000" dirty="0" smtClean="0"/>
              <a:t> index as a measure of insulin resistance</a:t>
            </a:r>
            <a:r>
              <a:rPr lang="en-US" sz="2000" dirty="0"/>
              <a:t>, at baseline</a:t>
            </a:r>
          </a:p>
          <a:p>
            <a:r>
              <a:rPr lang="en-US" sz="2000" dirty="0" smtClean="0"/>
              <a:t>Y: incident cancer, various sites</a:t>
            </a:r>
          </a:p>
          <a:p>
            <a:r>
              <a:rPr lang="en-US" sz="2000" dirty="0"/>
              <a:t>C: baseline age, sex, smoking status, fasting status, cohort, decade of </a:t>
            </a:r>
            <a:r>
              <a:rPr lang="en-US" sz="2000" dirty="0" smtClean="0"/>
              <a:t>birth</a:t>
            </a:r>
          </a:p>
          <a:p>
            <a:r>
              <a:rPr lang="en-US" sz="2000" dirty="0" smtClean="0"/>
              <a:t>First 12 month of follow-up excluded</a:t>
            </a:r>
          </a:p>
          <a:p>
            <a:r>
              <a:rPr lang="en-US" sz="2000" dirty="0" smtClean="0"/>
              <a:t>Regression-based approach from </a:t>
            </a:r>
            <a:r>
              <a:rPr lang="en-US" sz="2000" dirty="0" err="1" smtClean="0"/>
              <a:t>VanderWeele</a:t>
            </a:r>
            <a:r>
              <a:rPr lang="en-US" sz="2000" dirty="0" smtClean="0"/>
              <a:t> with exposure-mediator interaction (see slide no. 15)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184696"/>
              </p:ext>
            </p:extLst>
          </p:nvPr>
        </p:nvGraphicFramePr>
        <p:xfrm>
          <a:off x="7883335" y="541456"/>
          <a:ext cx="2993213" cy="182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r:id="rId4" imgW="2495556" imgH="1514514" progId="Visio.Drawing.15">
                  <p:embed/>
                </p:oleObj>
              </mc:Choice>
              <mc:Fallback>
                <p:oleObj r:id="rId4" imgW="2495556" imgH="1514514" progId="Visio.Drawing.15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335" y="541456"/>
                        <a:ext cx="2993213" cy="18279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8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31378"/>
            <a:ext cx="10515600" cy="13255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Baseline characteristics by quintiles of </a:t>
            </a:r>
            <a:r>
              <a:rPr lang="en-GB" sz="3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TyG</a:t>
            </a:r>
            <a:r>
              <a:rPr lang="en-GB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index,</a:t>
            </a:r>
            <a:br>
              <a:rPr lang="en-GB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Me-Can population</a:t>
            </a:r>
            <a:endParaRPr lang="en-US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305DDE-3CA5-6F45-B958-27FD70F96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40548"/>
              </p:ext>
            </p:extLst>
          </p:nvPr>
        </p:nvGraphicFramePr>
        <p:xfrm>
          <a:off x="413823" y="2312700"/>
          <a:ext cx="11364353" cy="3189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8518">
                  <a:extLst>
                    <a:ext uri="{9D8B030D-6E8A-4147-A177-3AD203B41FA5}">
                      <a16:colId xmlns:a16="http://schemas.microsoft.com/office/drawing/2014/main" val="2251216566"/>
                    </a:ext>
                  </a:extLst>
                </a:gridCol>
                <a:gridCol w="1781167">
                  <a:extLst>
                    <a:ext uri="{9D8B030D-6E8A-4147-A177-3AD203B41FA5}">
                      <a16:colId xmlns:a16="http://schemas.microsoft.com/office/drawing/2014/main" val="3261627315"/>
                    </a:ext>
                  </a:extLst>
                </a:gridCol>
                <a:gridCol w="1781167">
                  <a:extLst>
                    <a:ext uri="{9D8B030D-6E8A-4147-A177-3AD203B41FA5}">
                      <a16:colId xmlns:a16="http://schemas.microsoft.com/office/drawing/2014/main" val="3826540248"/>
                    </a:ext>
                  </a:extLst>
                </a:gridCol>
                <a:gridCol w="1781167">
                  <a:extLst>
                    <a:ext uri="{9D8B030D-6E8A-4147-A177-3AD203B41FA5}">
                      <a16:colId xmlns:a16="http://schemas.microsoft.com/office/drawing/2014/main" val="1880501247"/>
                    </a:ext>
                  </a:extLst>
                </a:gridCol>
                <a:gridCol w="1781167">
                  <a:extLst>
                    <a:ext uri="{9D8B030D-6E8A-4147-A177-3AD203B41FA5}">
                      <a16:colId xmlns:a16="http://schemas.microsoft.com/office/drawing/2014/main" val="4283189504"/>
                    </a:ext>
                  </a:extLst>
                </a:gridCol>
                <a:gridCol w="1781167">
                  <a:extLst>
                    <a:ext uri="{9D8B030D-6E8A-4147-A177-3AD203B41FA5}">
                      <a16:colId xmlns:a16="http://schemas.microsoft.com/office/drawing/2014/main" val="7251761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algn="ctr" defTabSz="341373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 defTabSz="246888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TyG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index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3413730" rtl="0" eaLnBrk="1" latinLnBrk="0" hangingPunct="1"/>
                      <a:endParaRPr lang="en-US" sz="1400" b="1" kern="1200" dirty="0" smtClean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3413730" rtl="0" eaLnBrk="1" latinLnBrk="0" hangingPunct="1"/>
                      <a:endParaRPr lang="en-US" sz="2400" b="1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7175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endParaRPr lang="en-GB" sz="1400" b="1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Quintile </a:t>
                      </a:r>
                      <a:r>
                        <a:rPr lang="en-GB" sz="1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(N=102,521</a:t>
                      </a:r>
                      <a:r>
                        <a:rPr lang="en-GB" sz="14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Quintile </a:t>
                      </a:r>
                      <a:r>
                        <a:rPr lang="en-GB" sz="1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(N=102,020</a:t>
                      </a:r>
                      <a:r>
                        <a:rPr lang="en-GB" sz="14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Quintile </a:t>
                      </a:r>
                      <a:r>
                        <a:rPr lang="en-GB" sz="1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(N=101,851</a:t>
                      </a:r>
                      <a:r>
                        <a:rPr lang="en-GB" sz="14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Quintile </a:t>
                      </a:r>
                      <a:r>
                        <a:rPr lang="en-GB" sz="1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(N=101,954</a:t>
                      </a:r>
                      <a:r>
                        <a:rPr lang="en-GB" sz="14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Quintile </a:t>
                      </a:r>
                      <a:r>
                        <a:rPr lang="en-GB" sz="1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5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(N=102,125</a:t>
                      </a:r>
                      <a:r>
                        <a:rPr lang="en-GB" sz="1400" b="1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1749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TyG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index, mean (SD)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7.8 (0.2</a:t>
                      </a: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8.3 (0.1</a:t>
                      </a: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8.5 (0.1</a:t>
                      </a: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8.9 (0.1</a:t>
                      </a: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9.5 (0.4</a:t>
                      </a: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extLst>
                  <a:ext uri="{0D108BD9-81ED-4DB2-BD59-A6C34878D82A}">
                    <a16:rowId xmlns:a16="http://schemas.microsoft.com/office/drawing/2014/main" val="2126727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kern="120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TyG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index, range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&lt;8.1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8.1 to 8.4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8.4 to 8.7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8.7 to 9.1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&gt;9.1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49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 defTabSz="2468880" rtl="0" eaLnBrk="1" fontAlgn="ctr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BMI categories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/>
                </a:tc>
                <a:tc>
                  <a:txBody>
                    <a:bodyPr/>
                    <a:lstStyle/>
                    <a:p>
                      <a:pPr marL="0" algn="ctr" defTabSz="341373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/>
                </a:tc>
                <a:tc>
                  <a:txBody>
                    <a:bodyPr/>
                    <a:lstStyle/>
                    <a:p>
                      <a:pPr marL="0" algn="ctr" defTabSz="341373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/>
                </a:tc>
                <a:tc>
                  <a:txBody>
                    <a:bodyPr/>
                    <a:lstStyle/>
                    <a:p>
                      <a:pPr marL="0" algn="ctr" defTabSz="341373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/>
                </a:tc>
                <a:tc>
                  <a:txBody>
                    <a:bodyPr/>
                    <a:lstStyle/>
                    <a:p>
                      <a:pPr marL="0" algn="ctr" defTabSz="341373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/>
                </a:tc>
                <a:tc>
                  <a:txBody>
                    <a:bodyPr/>
                    <a:lstStyle/>
                    <a:p>
                      <a:pPr marL="0" marR="0" lvl="0" indent="0" algn="ctr" defTabSz="24688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/>
                </a:tc>
                <a:extLst>
                  <a:ext uri="{0D108BD9-81ED-4DB2-BD59-A6C34878D82A}">
                    <a16:rowId xmlns:a16="http://schemas.microsoft.com/office/drawing/2014/main" val="3480695006"/>
                  </a:ext>
                </a:extLst>
              </a:tr>
              <a:tr h="24697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&lt;18.5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kg/m</a:t>
                      </a:r>
                      <a:r>
                        <a:rPr lang="en-GB" sz="1400" b="1" kern="1200" baseline="30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endParaRPr lang="en-US" sz="1400" b="1" kern="1200" baseline="30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3.8%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2.1%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1.3%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0.7%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0.3%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8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18.5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to 24.9 kg/m</a:t>
                      </a:r>
                      <a:r>
                        <a:rPr lang="en-GB" sz="1400" b="1" kern="1200" baseline="30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endParaRPr lang="en-US" sz="1400" b="1" kern="1200" baseline="30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72.1%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61.7%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53.3%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42.6%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28.7%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extLst>
                  <a:ext uri="{0D108BD9-81ED-4DB2-BD59-A6C34878D82A}">
                    <a16:rowId xmlns:a16="http://schemas.microsoft.com/office/drawing/2014/main" val="211591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25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to 29.9 kg/m</a:t>
                      </a:r>
                      <a:r>
                        <a:rPr lang="en-GB" sz="1400" b="1" kern="1200" baseline="30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endParaRPr lang="en-US" sz="1400" b="1" kern="1200" baseline="30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20.7%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29.7%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35.6%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42.4%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48.7%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90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≥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30.0 kg/m</a:t>
                      </a:r>
                      <a:r>
                        <a:rPr lang="en-GB" sz="1400" b="1" kern="1200" baseline="30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2</a:t>
                      </a:r>
                      <a:endParaRPr lang="en-US" sz="1400" b="1" kern="1200" baseline="30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3.4%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6.5%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9.7%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14.2%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22.3%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extLst>
                  <a:ext uri="{0D108BD9-81ED-4DB2-BD59-A6C34878D82A}">
                    <a16:rowId xmlns:a16="http://schemas.microsoft.com/office/drawing/2014/main" val="2910196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Sex,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male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32.3%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40.5%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48.7%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58.7%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72.5%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63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Age,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en-GB" sz="1400" b="1" kern="1200" baseline="0" dirty="0" err="1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yrs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, mean (SD)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0" marR="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39.6 (11.0</a:t>
                      </a: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42.8 (10.7</a:t>
                      </a: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43.6 (10.7</a:t>
                      </a: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44.4 (10.2</a:t>
                      </a: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44.9 (9.4</a:t>
                      </a:r>
                      <a:r>
                        <a:rPr lang="en-GB" sz="1400" dirty="0" smtClean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27432" marB="27432" anchor="ctr"/>
                </a:tc>
                <a:extLst>
                  <a:ext uri="{0D108BD9-81ED-4DB2-BD59-A6C34878D82A}">
                    <a16:rowId xmlns:a16="http://schemas.microsoft.com/office/drawing/2014/main" val="3064334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2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88075" y="301990"/>
            <a:ext cx="5293626" cy="1503059"/>
            <a:chOff x="688075" y="301990"/>
            <a:chExt cx="5293626" cy="1503059"/>
          </a:xfrm>
        </p:grpSpPr>
        <p:sp>
          <p:nvSpPr>
            <p:cNvPr id="6" name="Title 4"/>
            <p:cNvSpPr txBox="1">
              <a:spLocks/>
            </p:cNvSpPr>
            <p:nvPr/>
          </p:nvSpPr>
          <p:spPr>
            <a:xfrm>
              <a:off x="688075" y="301990"/>
              <a:ext cx="5293626" cy="107554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lang="en-US" sz="170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HRs of BMI and </a:t>
              </a:r>
              <a:r>
                <a:rPr lang="en-US" sz="1700" dirty="0" err="1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TyG</a:t>
              </a:r>
              <a:r>
                <a:rPr lang="en-US" sz="170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index on cancer risk from a </a:t>
              </a:r>
              <a:r>
                <a:rPr lang="en-US" sz="17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standard multivariable Cox model (conditioned on </a:t>
              </a:r>
              <a:r>
                <a:rPr lang="en-US" sz="170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BMI, </a:t>
              </a:r>
              <a:r>
                <a:rPr lang="en-US" sz="1700" dirty="0" err="1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TyG</a:t>
              </a:r>
              <a:r>
                <a:rPr lang="en-US" sz="170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index, baseline </a:t>
              </a:r>
              <a:r>
                <a:rPr lang="en-US" sz="17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age, </a:t>
              </a:r>
              <a:r>
                <a:rPr lang="en-US" sz="170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sex, </a:t>
              </a:r>
              <a:r>
                <a:rPr lang="en-US" sz="17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smoking status, fasting status, cohort, and decade of </a:t>
              </a:r>
              <a:r>
                <a:rPr lang="en-US" sz="170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birth)</a:t>
              </a:r>
              <a:endPara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4" name="Straight Arrow Connector 3"/>
            <p:cNvCxnSpPr>
              <a:stCxn id="6" idx="2"/>
            </p:cNvCxnSpPr>
            <p:nvPr/>
          </p:nvCxnSpPr>
          <p:spPr>
            <a:xfrm>
              <a:off x="3334888" y="1377538"/>
              <a:ext cx="1260863" cy="4275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057900" y="300093"/>
            <a:ext cx="5715000" cy="1528707"/>
            <a:chOff x="6057900" y="300093"/>
            <a:chExt cx="5715000" cy="1528707"/>
          </a:xfrm>
        </p:grpSpPr>
        <p:sp>
          <p:nvSpPr>
            <p:cNvPr id="10" name="Title 4"/>
            <p:cNvSpPr txBox="1">
              <a:spLocks/>
            </p:cNvSpPr>
            <p:nvPr/>
          </p:nvSpPr>
          <p:spPr>
            <a:xfrm>
              <a:off x="6057900" y="300093"/>
              <a:ext cx="5715000" cy="107744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lang="en-US" sz="180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Total (in green) and indirect (through </a:t>
              </a:r>
              <a:r>
                <a:rPr lang="en-US" sz="1800" dirty="0" err="1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TyG</a:t>
              </a:r>
              <a:r>
                <a:rPr lang="en-US" sz="180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 index; </a:t>
              </a:r>
              <a:r>
                <a:rPr lang="en-US" sz="18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in red) effects of BMI on </a:t>
              </a:r>
              <a:r>
                <a:rPr lang="en-US" sz="17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cancer risk from the causal model with confounders baseline age, sex, smoking status, fasting status, cohort, and decade of </a:t>
              </a:r>
              <a:r>
                <a:rPr lang="en-US" sz="170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birth. Bootstrap 95% CIs.</a:t>
              </a:r>
              <a:endParaRPr lang="en-US" sz="1700" dirty="0">
                <a:solidFill>
                  <a:schemeClr val="tx1"/>
                </a:solidFill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7" name="Straight Arrow Connector 16"/>
            <p:cNvCxnSpPr>
              <a:stCxn id="10" idx="2"/>
            </p:cNvCxnSpPr>
            <p:nvPr/>
          </p:nvCxnSpPr>
          <p:spPr>
            <a:xfrm flipH="1">
              <a:off x="8431481" y="1377538"/>
              <a:ext cx="483919" cy="45126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55" y="1864232"/>
            <a:ext cx="10710762" cy="49106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76352" y="1864232"/>
            <a:ext cx="3289465" cy="4910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65818" y="1921712"/>
            <a:ext cx="5011388" cy="4853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23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3100" dirty="0"/>
              <a:t>The </a:t>
            </a:r>
            <a:r>
              <a:rPr lang="en-US" sz="3100" dirty="0" err="1"/>
              <a:t>TyG</a:t>
            </a:r>
            <a:r>
              <a:rPr lang="en-US" sz="3100" dirty="0"/>
              <a:t> Index substantially mediated the effect of BMI for gastrointestinal cancers, but not for gynecological </a:t>
            </a:r>
            <a:r>
              <a:rPr lang="en-US" sz="3100" dirty="0" smtClean="0"/>
              <a:t>cancers.</a:t>
            </a:r>
            <a:endParaRPr lang="en-US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67" y="1597542"/>
            <a:ext cx="4452461" cy="443700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94916" y="2074039"/>
            <a:ext cx="5187215" cy="3657616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cs typeface="Helvetica" panose="020B0604020202020204" pitchFamily="34" charset="0"/>
              </a:rPr>
              <a:t>Our </a:t>
            </a:r>
            <a:r>
              <a:rPr lang="en-US" sz="2000" dirty="0">
                <a:cs typeface="Helvetica" panose="020B0604020202020204" pitchFamily="34" charset="0"/>
              </a:rPr>
              <a:t>results confirm a promoting role of insulin </a:t>
            </a:r>
            <a:r>
              <a:rPr lang="en-US" sz="2000" dirty="0" smtClean="0">
                <a:cs typeface="Helvetica" panose="020B0604020202020204" pitchFamily="34" charset="0"/>
              </a:rPr>
              <a:t>resistance as measured through the </a:t>
            </a:r>
            <a:r>
              <a:rPr lang="en-US" sz="2000" dirty="0" err="1" smtClean="0">
                <a:cs typeface="Helvetica" panose="020B0604020202020204" pitchFamily="34" charset="0"/>
              </a:rPr>
              <a:t>TyG</a:t>
            </a:r>
            <a:r>
              <a:rPr lang="en-US" sz="2000" dirty="0" smtClean="0">
                <a:cs typeface="Helvetica" panose="020B0604020202020204" pitchFamily="34" charset="0"/>
              </a:rPr>
              <a:t> index </a:t>
            </a:r>
            <a:r>
              <a:rPr lang="en-US" sz="2000" dirty="0">
                <a:cs typeface="Helvetica" panose="020B0604020202020204" pitchFamily="34" charset="0"/>
              </a:rPr>
              <a:t>in the pathogenesis of gastrointestinal cancers.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cs typeface="Helvetica" panose="020B0604020202020204" pitchFamily="34" charset="0"/>
              </a:rPr>
              <a:t>O</a:t>
            </a:r>
            <a:r>
              <a:rPr lang="en-US" sz="2000" dirty="0" smtClean="0">
                <a:cs typeface="Helvetica" panose="020B0604020202020204" pitchFamily="34" charset="0"/>
              </a:rPr>
              <a:t>ur </a:t>
            </a:r>
            <a:r>
              <a:rPr lang="en-US" sz="2000" dirty="0">
                <a:cs typeface="Helvetica" panose="020B0604020202020204" pitchFamily="34" charset="0"/>
              </a:rPr>
              <a:t>results provide limited evidence that insulin </a:t>
            </a:r>
            <a:r>
              <a:rPr lang="en-US" sz="2000" dirty="0" smtClean="0">
                <a:cs typeface="Helvetica" panose="020B0604020202020204" pitchFamily="34" charset="0"/>
              </a:rPr>
              <a:t>resistance as measured through the </a:t>
            </a:r>
            <a:r>
              <a:rPr lang="en-US" sz="2000" dirty="0" err="1" smtClean="0">
                <a:cs typeface="Helvetica" panose="020B0604020202020204" pitchFamily="34" charset="0"/>
              </a:rPr>
              <a:t>TyG</a:t>
            </a:r>
            <a:r>
              <a:rPr lang="en-US" sz="2000" dirty="0" smtClean="0">
                <a:cs typeface="Helvetica" panose="020B0604020202020204" pitchFamily="34" charset="0"/>
              </a:rPr>
              <a:t> index </a:t>
            </a:r>
            <a:r>
              <a:rPr lang="en-US" sz="2000" dirty="0">
                <a:cs typeface="Helvetica" panose="020B0604020202020204" pitchFamily="34" charset="0"/>
              </a:rPr>
              <a:t>connects excess body weight with risk of cancers of the female reproductive organs.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55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119"/>
            <a:ext cx="10515600" cy="4351338"/>
          </a:xfrm>
        </p:spPr>
        <p:txBody>
          <a:bodyPr>
            <a:noAutofit/>
          </a:bodyPr>
          <a:lstStyle/>
          <a:p>
            <a:r>
              <a:rPr lang="en-US" sz="2200" dirty="0" smtClean="0"/>
              <a:t>Causal statistical mediation analysis in the counterfactual framework</a:t>
            </a:r>
          </a:p>
          <a:p>
            <a:r>
              <a:rPr lang="en-US" sz="2200" dirty="0" smtClean="0"/>
              <a:t>Methods of estimates</a:t>
            </a:r>
          </a:p>
          <a:p>
            <a:r>
              <a:rPr lang="en-US" sz="2200" dirty="0" smtClean="0"/>
              <a:t>Application on an oncological research question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Role of insulin resistance in the BMI – cancer risk relationship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200" b="1" u="sng" dirty="0" smtClean="0"/>
              <a:t>Current/Ongoing work:</a:t>
            </a:r>
          </a:p>
          <a:p>
            <a:r>
              <a:rPr lang="en-US" sz="2200" dirty="0"/>
              <a:t>Obesity and prostate cancer-specific death: is </a:t>
            </a:r>
            <a:r>
              <a:rPr lang="en-US" sz="2200" dirty="0" smtClean="0"/>
              <a:t>insulin resistance (measured as the </a:t>
            </a:r>
            <a:r>
              <a:rPr lang="en-US" sz="2200" dirty="0" err="1"/>
              <a:t>TyG</a:t>
            </a:r>
            <a:r>
              <a:rPr lang="en-US" sz="2200" dirty="0"/>
              <a:t> </a:t>
            </a:r>
            <a:r>
              <a:rPr lang="en-US" sz="2200" dirty="0" smtClean="0"/>
              <a:t>index) </a:t>
            </a:r>
            <a:r>
              <a:rPr lang="en-US" sz="2200" dirty="0"/>
              <a:t>a mediator in this </a:t>
            </a:r>
            <a:r>
              <a:rPr lang="en-US" sz="2200" dirty="0" smtClean="0"/>
              <a:t>relationship?</a:t>
            </a:r>
            <a:endParaRPr lang="en-US" sz="2200" dirty="0"/>
          </a:p>
          <a:p>
            <a:r>
              <a:rPr lang="en-US" sz="2200" dirty="0" smtClean="0"/>
              <a:t>Effect decomposition in the case of multiple mediators potentially causally affecting each other</a:t>
            </a:r>
          </a:p>
          <a:p>
            <a:r>
              <a:rPr lang="en-US" sz="2200" dirty="0" smtClean="0"/>
              <a:t>Single and joint contributions of the pathways through</a:t>
            </a:r>
          </a:p>
          <a:p>
            <a:pPr marL="457200" lvl="1" indent="0">
              <a:buNone/>
            </a:pPr>
            <a:r>
              <a:rPr lang="en-US" sz="2200" dirty="0" smtClean="0"/>
              <a:t>(</a:t>
            </a:r>
            <a:r>
              <a:rPr lang="en-US" sz="2200" dirty="0" err="1" smtClean="0"/>
              <a:t>i</a:t>
            </a:r>
            <a:r>
              <a:rPr lang="en-US" sz="2200" dirty="0" smtClean="0"/>
              <a:t>) insulin resistance, (ii) hypertension, (iii) hyperuricemia and (iv) hypercholesterolemia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to the total effect of obesity on end-stage kidney disease</a:t>
            </a:r>
          </a:p>
        </p:txBody>
      </p:sp>
    </p:spTree>
    <p:extLst>
      <p:ext uri="{BB962C8B-B14F-4D97-AF65-F5344CB8AC3E}">
        <p14:creationId xmlns:p14="http://schemas.microsoft.com/office/powerpoint/2010/main" val="32687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ause-and-effect relationship</a:t>
            </a:r>
          </a:p>
          <a:p>
            <a:r>
              <a:rPr lang="en-US" dirty="0"/>
              <a:t>How does this effect come about</a:t>
            </a:r>
            <a:r>
              <a:rPr lang="en-US" dirty="0" smtClean="0"/>
              <a:t>?</a:t>
            </a:r>
          </a:p>
          <a:p>
            <a:r>
              <a:rPr lang="en-US" dirty="0"/>
              <a:t>What are the </a:t>
            </a:r>
            <a:r>
              <a:rPr lang="en-US" dirty="0" smtClean="0"/>
              <a:t>underlying mechanisms?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Statistical mediation analysis</a:t>
            </a:r>
          </a:p>
          <a:p>
            <a:pPr lvl="1"/>
            <a:r>
              <a:rPr lang="en-US" dirty="0"/>
              <a:t>Quantifying specific causal pathways measured via specific variables which are assumed to be affected by the exposure and themselves affect the outcome</a:t>
            </a:r>
          </a:p>
          <a:p>
            <a:pPr lvl="1"/>
            <a:r>
              <a:rPr lang="en-US" dirty="0"/>
              <a:t>Total effect</a:t>
            </a:r>
          </a:p>
          <a:p>
            <a:pPr lvl="1"/>
            <a:r>
              <a:rPr lang="en-US" dirty="0"/>
              <a:t>Indirect (mediated) </a:t>
            </a:r>
            <a:r>
              <a:rPr lang="en-US" dirty="0" smtClean="0"/>
              <a:t>effect (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arrows)</a:t>
            </a:r>
            <a:endParaRPr lang="en-US" dirty="0"/>
          </a:p>
          <a:p>
            <a:pPr lvl="1"/>
            <a:r>
              <a:rPr lang="en-US" dirty="0"/>
              <a:t>Direct </a:t>
            </a:r>
            <a:r>
              <a:rPr lang="en-US" dirty="0" smtClean="0"/>
              <a:t>effect (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arrow)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64657" y="2130263"/>
            <a:ext cx="2893484" cy="1669150"/>
            <a:chOff x="2112434" y="1076591"/>
            <a:chExt cx="2277533" cy="1115152"/>
          </a:xfrm>
        </p:grpSpPr>
        <p:grpSp>
          <p:nvGrpSpPr>
            <p:cNvPr id="5" name="Group 4"/>
            <p:cNvGrpSpPr/>
            <p:nvPr/>
          </p:nvGrpSpPr>
          <p:grpSpPr>
            <a:xfrm>
              <a:off x="2112434" y="1076591"/>
              <a:ext cx="2277533" cy="1115152"/>
              <a:chOff x="2370667" y="1475653"/>
              <a:chExt cx="2277533" cy="111515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370667" y="2243663"/>
                <a:ext cx="508000" cy="3471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302002" y="1475653"/>
                <a:ext cx="482599" cy="3362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65601" y="2243663"/>
                <a:ext cx="482599" cy="3471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p:cxnSp>
            <p:nvCxnSpPr>
              <p:cNvPr id="10" name="Straight Arrow Connector 9"/>
              <p:cNvCxnSpPr>
                <a:stCxn id="7" idx="3"/>
                <a:endCxn id="9" idx="1"/>
              </p:cNvCxnSpPr>
              <p:nvPr/>
            </p:nvCxnSpPr>
            <p:spPr>
              <a:xfrm>
                <a:off x="2878667" y="2417234"/>
                <a:ext cx="128693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8" idx="2"/>
                <a:endCxn id="9" idx="0"/>
              </p:cNvCxnSpPr>
              <p:nvPr/>
            </p:nvCxnSpPr>
            <p:spPr>
              <a:xfrm>
                <a:off x="3543302" y="1811878"/>
                <a:ext cx="863599" cy="4317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/>
            <p:cNvCxnSpPr>
              <a:stCxn id="8" idx="2"/>
              <a:endCxn id="7" idx="0"/>
            </p:cNvCxnSpPr>
            <p:nvPr/>
          </p:nvCxnSpPr>
          <p:spPr>
            <a:xfrm flipH="1">
              <a:off x="2366434" y="1412816"/>
              <a:ext cx="918635" cy="43178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60554" y="3105712"/>
            <a:ext cx="33177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>
                      <a:alpha val="98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→Mediation analysis</a:t>
            </a:r>
            <a:endParaRPr lang="en-US" sz="2800" b="1" cap="none" spc="0" dirty="0">
              <a:ln w="22225">
                <a:solidFill>
                  <a:schemeClr val="accent2">
                    <a:alpha val="98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5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7672" y="2633703"/>
            <a:ext cx="92538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Any questions?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0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7672" y="2633703"/>
            <a:ext cx="92538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Back-up slides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9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- regression-based approaches</a:t>
            </a:r>
            <a:br>
              <a:rPr lang="en-US" dirty="0" smtClean="0"/>
            </a:br>
            <a:r>
              <a:rPr lang="en-US" sz="2800" dirty="0"/>
              <a:t>Tyler </a:t>
            </a:r>
            <a:r>
              <a:rPr lang="en-US" sz="2800" dirty="0" err="1"/>
              <a:t>Vanderweele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0631"/>
            <a:ext cx="10515600" cy="4351338"/>
          </a:xfrm>
        </p:spPr>
        <p:txBody>
          <a:bodyPr/>
          <a:lstStyle/>
          <a:p>
            <a:r>
              <a:rPr lang="en-US" sz="2400" dirty="0" smtClean="0"/>
              <a:t>Derivation of NIE and NDE for various outcome and mediator models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O</a:t>
            </a:r>
            <a:r>
              <a:rPr lang="en-US" sz="2000" dirty="0" smtClean="0"/>
              <a:t>utcome: additive hazards model, accelerated failure time model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Mediator: continuous, binary</a:t>
            </a:r>
          </a:p>
          <a:p>
            <a:r>
              <a:rPr lang="en-US" sz="2400" dirty="0" smtClean="0"/>
              <a:t>New formulas each time</a:t>
            </a:r>
          </a:p>
          <a:p>
            <a:r>
              <a:rPr lang="en-US" sz="2400" dirty="0" smtClean="0"/>
              <a:t>In case of linear models and no exposure-mediator interaction, NIE und NDE simplify to the path-specific effects from structural equation models (SEMs)</a:t>
            </a:r>
          </a:p>
          <a:p>
            <a:r>
              <a:rPr lang="en-US" sz="2400" dirty="0" smtClean="0"/>
              <a:t>Extensions for several mediators ‘</a:t>
            </a:r>
            <a:r>
              <a:rPr lang="en-US" sz="2400" dirty="0" err="1" smtClean="0"/>
              <a:t>en</a:t>
            </a:r>
            <a:r>
              <a:rPr lang="en-US" sz="2400" dirty="0" smtClean="0"/>
              <a:t> bloc’</a:t>
            </a:r>
          </a:p>
          <a:p>
            <a:r>
              <a:rPr lang="en-US" sz="2400" dirty="0"/>
              <a:t>R package </a:t>
            </a:r>
            <a:r>
              <a:rPr lang="en-US" sz="2400" dirty="0" err="1"/>
              <a:t>regmedint</a:t>
            </a:r>
            <a:r>
              <a:rPr lang="en-US" sz="2400" dirty="0"/>
              <a:t> (</a:t>
            </a:r>
            <a:r>
              <a:rPr lang="en-US" sz="2400"/>
              <a:t>version </a:t>
            </a:r>
            <a:r>
              <a:rPr lang="en-US" sz="2400" smtClean="0"/>
              <a:t>0.2.1)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 - </a:t>
            </a:r>
            <a:r>
              <a:rPr lang="en-US" dirty="0" smtClean="0"/>
              <a:t>Natural </a:t>
            </a:r>
            <a:r>
              <a:rPr lang="en-US" dirty="0"/>
              <a:t>effect models (NEMs)</a:t>
            </a:r>
            <a:br>
              <a:rPr lang="en-US" dirty="0"/>
            </a:br>
            <a:r>
              <a:rPr lang="en-US" sz="2800" dirty="0" err="1"/>
              <a:t>Theis</a:t>
            </a:r>
            <a:r>
              <a:rPr lang="en-US" sz="2800" dirty="0"/>
              <a:t> Lange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3757"/>
            <a:ext cx="10515600" cy="39576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Flexible, since the two regression models involved (step 1 and 4) can be of any type</a:t>
            </a:r>
            <a:endParaRPr lang="en-US" sz="2400" dirty="0"/>
          </a:p>
          <a:p>
            <a:r>
              <a:rPr lang="en-US" sz="2400" dirty="0" smtClean="0"/>
              <a:t>Mediator can also be a vector of variables</a:t>
            </a:r>
          </a:p>
          <a:p>
            <a:r>
              <a:rPr lang="en-US" sz="2400" dirty="0" smtClean="0"/>
              <a:t>Extensions for continuous exposures</a:t>
            </a:r>
          </a:p>
          <a:p>
            <a:r>
              <a:rPr lang="en-US" sz="2400" dirty="0" smtClean="0"/>
              <a:t>Weighting-based alternative</a:t>
            </a:r>
          </a:p>
          <a:p>
            <a:r>
              <a:rPr lang="en-US" sz="2400" dirty="0"/>
              <a:t>Generalization to multiple mediators (not causally affecting each other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R package </a:t>
            </a:r>
            <a:r>
              <a:rPr lang="en-US" sz="2400" dirty="0" err="1"/>
              <a:t>medflex</a:t>
            </a:r>
            <a:r>
              <a:rPr lang="en-US" sz="2400" dirty="0"/>
              <a:t> (version 0.6-7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04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Extensions: Multiple mediators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71948" y="1702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54" y="1714439"/>
            <a:ext cx="3864871" cy="209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7043" y="1366217"/>
            <a:ext cx="5166757" cy="48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Beyond natural indirect effects – decomposition of total effect into direct effect, indirect effect through M</a:t>
            </a:r>
            <a:r>
              <a:rPr lang="en-US" sz="2000" baseline="-25000" dirty="0" smtClean="0"/>
              <a:t>1,</a:t>
            </a:r>
            <a:r>
              <a:rPr lang="en-US" sz="2000" dirty="0" smtClean="0"/>
              <a:t> and indirect effect through M</a:t>
            </a:r>
            <a:r>
              <a:rPr lang="en-US" sz="2000" baseline="-25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aseline="-25000" dirty="0"/>
          </a:p>
          <a:p>
            <a:r>
              <a:rPr lang="en-US" sz="2000" dirty="0"/>
              <a:t>→ </a:t>
            </a:r>
            <a:r>
              <a:rPr lang="en-US" sz="2000" dirty="0" smtClean="0"/>
              <a:t>Sequential </a:t>
            </a:r>
            <a:r>
              <a:rPr lang="en-US" sz="2000" dirty="0"/>
              <a:t>mediation analysis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VanderWeele</a:t>
            </a:r>
            <a:r>
              <a:rPr lang="en-US" sz="2000" dirty="0"/>
              <a:t> TJ, </a:t>
            </a:r>
            <a:r>
              <a:rPr lang="en-US" sz="2000" dirty="0" err="1"/>
              <a:t>Vansteelandt</a:t>
            </a:r>
            <a:r>
              <a:rPr lang="en-US" sz="2000" dirty="0"/>
              <a:t> S. Mediation Analysis with Multiple Mediators. </a:t>
            </a:r>
            <a:r>
              <a:rPr lang="en-US" sz="2000" dirty="0" err="1"/>
              <a:t>Epidemiol</a:t>
            </a:r>
            <a:r>
              <a:rPr lang="en-US" sz="2000" dirty="0"/>
              <a:t> Method, 2014.</a:t>
            </a:r>
          </a:p>
          <a:p>
            <a:endParaRPr lang="en-US" sz="2000" dirty="0"/>
          </a:p>
          <a:p>
            <a:r>
              <a:rPr lang="en-US" sz="2000" dirty="0" smtClean="0"/>
              <a:t>→ </a:t>
            </a:r>
            <a:r>
              <a:rPr lang="en-US" sz="2000" b="1" dirty="0" smtClean="0"/>
              <a:t>Interventional </a:t>
            </a:r>
            <a:r>
              <a:rPr lang="en-US" sz="2000" b="1" dirty="0"/>
              <a:t>direct and indirect </a:t>
            </a:r>
            <a:r>
              <a:rPr lang="en-US" sz="2000" b="1" dirty="0" smtClean="0"/>
              <a:t>effects</a:t>
            </a:r>
            <a:endParaRPr lang="en-US" sz="2000" b="1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Vansteelandt</a:t>
            </a:r>
            <a:r>
              <a:rPr lang="en-US" sz="2000" dirty="0"/>
              <a:t> S, Daniel RM. Interventional Effects for Mediation Analysis with Multiple Mediators. Epidemiology, 2017.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76" y="4144488"/>
            <a:ext cx="4070049" cy="24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Extensions: Time-varying exposures and mediators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681" y="1750063"/>
            <a:ext cx="7423068" cy="2736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701" y="5134581"/>
            <a:ext cx="5902037" cy="9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13" y="511689"/>
            <a:ext cx="4668818" cy="6131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860" y="1615044"/>
            <a:ext cx="4668818" cy="45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10" y="471822"/>
            <a:ext cx="9422093" cy="60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74" y="335912"/>
            <a:ext cx="8560657" cy="632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76" y="819397"/>
            <a:ext cx="11269808" cy="49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687" y="1950487"/>
            <a:ext cx="1054498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Making causal assumptions explicit</a:t>
            </a:r>
          </a:p>
          <a:p>
            <a:r>
              <a:rPr lang="en-US" dirty="0" smtClean="0"/>
              <a:t>Arrow - indicates </a:t>
            </a:r>
            <a:r>
              <a:rPr lang="en-US" dirty="0"/>
              <a:t>a causal effect of one </a:t>
            </a:r>
            <a:r>
              <a:rPr lang="en-US" dirty="0" smtClean="0"/>
              <a:t>node (variable) </a:t>
            </a:r>
            <a:r>
              <a:rPr lang="en-US" dirty="0"/>
              <a:t>on </a:t>
            </a:r>
            <a:r>
              <a:rPr lang="en-US" dirty="0" smtClean="0"/>
              <a:t>another</a:t>
            </a:r>
            <a:endParaRPr lang="en-US" dirty="0" smtClean="0"/>
          </a:p>
          <a:p>
            <a:r>
              <a:rPr lang="en-US" dirty="0" smtClean="0"/>
              <a:t>Are based on knowledge in the respective research field</a:t>
            </a:r>
          </a:p>
          <a:p>
            <a:r>
              <a:rPr lang="en-US" dirty="0" smtClean="0"/>
              <a:t>Useful for e.g.:</a:t>
            </a:r>
          </a:p>
          <a:p>
            <a:pPr lvl="1"/>
            <a:r>
              <a:rPr lang="en-US" dirty="0"/>
              <a:t>Illustrate the underlying causal </a:t>
            </a:r>
            <a:r>
              <a:rPr lang="en-US" dirty="0" smtClean="0"/>
              <a:t>framework</a:t>
            </a:r>
            <a:endParaRPr lang="en-US" dirty="0"/>
          </a:p>
          <a:p>
            <a:pPr lvl="1"/>
            <a:r>
              <a:rPr lang="en-US" dirty="0" smtClean="0"/>
              <a:t>Selection of confounders</a:t>
            </a:r>
          </a:p>
          <a:p>
            <a:pPr lvl="1"/>
            <a:r>
              <a:rPr lang="en-US" dirty="0" smtClean="0"/>
              <a:t>Graphical presentation of biases</a:t>
            </a:r>
          </a:p>
          <a:p>
            <a:pPr lvl="1"/>
            <a:r>
              <a:rPr lang="en-US" dirty="0"/>
              <a:t>Mediation </a:t>
            </a:r>
            <a:r>
              <a:rPr lang="en-US" dirty="0" smtClean="0"/>
              <a:t>analysis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irected </a:t>
            </a:r>
            <a:r>
              <a:rPr lang="en-US" sz="4000" dirty="0" smtClean="0"/>
              <a:t>acyclic </a:t>
            </a:r>
            <a:r>
              <a:rPr lang="en-US" sz="4000" dirty="0" smtClean="0"/>
              <a:t>graphs (DAGs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7379649" y="4126156"/>
            <a:ext cx="2893484" cy="1669150"/>
            <a:chOff x="2112434" y="1076591"/>
            <a:chExt cx="2277533" cy="1115152"/>
          </a:xfrm>
        </p:grpSpPr>
        <p:grpSp>
          <p:nvGrpSpPr>
            <p:cNvPr id="21" name="Group 20"/>
            <p:cNvGrpSpPr/>
            <p:nvPr/>
          </p:nvGrpSpPr>
          <p:grpSpPr>
            <a:xfrm>
              <a:off x="2112434" y="1076591"/>
              <a:ext cx="2277533" cy="1115152"/>
              <a:chOff x="2370667" y="1475653"/>
              <a:chExt cx="2277533" cy="111515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370667" y="2243663"/>
                <a:ext cx="508000" cy="3471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302002" y="1475653"/>
                <a:ext cx="482599" cy="3362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165601" y="2243663"/>
                <a:ext cx="482599" cy="3471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p:cxnSp>
            <p:nvCxnSpPr>
              <p:cNvPr id="26" name="Straight Arrow Connector 25"/>
              <p:cNvCxnSpPr>
                <a:stCxn id="23" idx="3"/>
                <a:endCxn id="25" idx="1"/>
              </p:cNvCxnSpPr>
              <p:nvPr/>
            </p:nvCxnSpPr>
            <p:spPr>
              <a:xfrm>
                <a:off x="2878667" y="2417234"/>
                <a:ext cx="128693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24" idx="2"/>
                <a:endCxn id="25" idx="0"/>
              </p:cNvCxnSpPr>
              <p:nvPr/>
            </p:nvCxnSpPr>
            <p:spPr>
              <a:xfrm>
                <a:off x="3543302" y="1811878"/>
                <a:ext cx="863599" cy="4317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>
              <a:stCxn id="24" idx="2"/>
              <a:endCxn id="23" idx="0"/>
            </p:cNvCxnSpPr>
            <p:nvPr/>
          </p:nvCxnSpPr>
          <p:spPr>
            <a:xfrm flipH="1">
              <a:off x="2366434" y="1412816"/>
              <a:ext cx="918635" cy="43178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27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acyclic graphs (DAGs)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87" y="2201917"/>
            <a:ext cx="6404940" cy="3694827"/>
          </a:xfrm>
        </p:spPr>
        <p:txBody>
          <a:bodyPr/>
          <a:lstStyle/>
          <a:p>
            <a:r>
              <a:rPr lang="en-US" dirty="0"/>
              <a:t>Path - a consecutive sequence of </a:t>
            </a:r>
            <a:r>
              <a:rPr lang="en-US" dirty="0" smtClean="0"/>
              <a:t>arrows</a:t>
            </a:r>
          </a:p>
          <a:p>
            <a:r>
              <a:rPr lang="en-US" dirty="0" smtClean="0"/>
              <a:t>Causal vs. non-causal</a:t>
            </a:r>
            <a:endParaRPr lang="en-US" dirty="0"/>
          </a:p>
          <a:p>
            <a:r>
              <a:rPr lang="en-US" dirty="0" smtClean="0"/>
              <a:t>Open vs. blocked</a:t>
            </a:r>
            <a:endParaRPr lang="en-US" dirty="0"/>
          </a:p>
          <a:p>
            <a:r>
              <a:rPr lang="en-US" dirty="0" smtClean="0"/>
              <a:t>“Statistical association” can flow through an open path, but not a blocked 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7404597" y="1167391"/>
            <a:ext cx="3618530" cy="3682276"/>
            <a:chOff x="3046090" y="3858131"/>
            <a:chExt cx="3618530" cy="3682276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824284" y="6052103"/>
              <a:ext cx="206249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174954" y="5327270"/>
              <a:ext cx="833232" cy="5051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42229" y="4410417"/>
              <a:ext cx="1046536" cy="12685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501591" y="4484585"/>
              <a:ext cx="971806" cy="12082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619486" y="6425212"/>
              <a:ext cx="821186" cy="6452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270390" y="6409666"/>
              <a:ext cx="737796" cy="6608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3046090" y="5789056"/>
              <a:ext cx="573396" cy="5665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091224" y="5814454"/>
              <a:ext cx="573396" cy="5665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Y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521115" y="4874116"/>
              <a:ext cx="573396" cy="5665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</a:rPr>
                <a:t>M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521115" y="3858131"/>
              <a:ext cx="573396" cy="5665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</a:rPr>
                <a:t>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568833" y="6973835"/>
              <a:ext cx="573396" cy="56657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</a:rPr>
                <a:t>Z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3750590" y="5327270"/>
              <a:ext cx="679457" cy="4690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563064" y="5297730"/>
            <a:ext cx="3301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 – Confounder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M – Mediator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</a:rPr>
              <a:t>Z - Collider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763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Causal </a:t>
            </a:r>
            <a:r>
              <a:rPr lang="en-US" sz="4000" dirty="0" smtClean="0"/>
              <a:t>diagrams </a:t>
            </a:r>
            <a:r>
              <a:rPr lang="en-US" sz="4000" dirty="0"/>
              <a:t>can be complex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384" y="5925788"/>
            <a:ext cx="3494837" cy="3566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76872" y="1556379"/>
            <a:ext cx="7116572" cy="3862318"/>
            <a:chOff x="1903442" y="1645177"/>
            <a:chExt cx="7116572" cy="38623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3442" y="1645177"/>
              <a:ext cx="7116572" cy="386231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877954" y="3880003"/>
              <a:ext cx="604358" cy="33745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32597" y="3901298"/>
              <a:ext cx="1018897" cy="316159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051" y="5599378"/>
            <a:ext cx="4214233" cy="10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difference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87617"/>
                <a:ext cx="10515600" cy="4351338"/>
              </a:xfrm>
            </p:spPr>
            <p:txBody>
              <a:bodyPr/>
              <a:lstStyle/>
              <a:p>
                <a:pPr marL="800100" lvl="2" indent="-342900">
                  <a:buFont typeface="+mj-lt"/>
                  <a:buAutoNum type="arabicPeriod"/>
                  <a:defRPr/>
                </a:pPr>
                <a:r>
                  <a:rPr lang="fr-FR" dirty="0" smtClean="0"/>
                  <a:t>Calculate</a:t>
                </a:r>
                <a:r>
                  <a:rPr lang="fr-FR" dirty="0"/>
                  <a:t> a </a:t>
                </a:r>
                <a:r>
                  <a:rPr lang="fr-FR" b="1" dirty="0"/>
                  <a:t>model </a:t>
                </a:r>
                <a:r>
                  <a:rPr lang="fr-FR" b="1" dirty="0" err="1"/>
                  <a:t>without</a:t>
                </a:r>
                <a:r>
                  <a:rPr lang="fr-FR" b="1" dirty="0"/>
                  <a:t> the </a:t>
                </a:r>
                <a:r>
                  <a:rPr lang="fr-FR" b="1" dirty="0" err="1" smtClean="0"/>
                  <a:t>mediator</a:t>
                </a: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dirty="0"/>
                  <a:t>→ </a:t>
                </a:r>
                <a:r>
                  <a:rPr lang="fr-FR" b="1" dirty="0"/>
                  <a:t>total </a:t>
                </a:r>
                <a:r>
                  <a:rPr lang="fr-FR" b="1" dirty="0" err="1" smtClean="0"/>
                  <a:t>effect</a:t>
                </a:r>
                <a:endParaRPr lang="fr-FR" b="1" dirty="0" smtClean="0"/>
              </a:p>
              <a:p>
                <a:pPr marL="800100" lvl="2" indent="-342900">
                  <a:buFont typeface="+mj-lt"/>
                  <a:buAutoNum type="arabicPeriod"/>
                  <a:defRPr/>
                </a:pPr>
                <a:endParaRPr lang="fr-FR" b="1" dirty="0"/>
              </a:p>
              <a:p>
                <a:pPr marL="800100" lvl="2" indent="-342900">
                  <a:spcBef>
                    <a:spcPts val="2400"/>
                  </a:spcBef>
                  <a:buFont typeface="+mj-lt"/>
                  <a:buAutoNum type="arabicPeriod"/>
                  <a:defRPr/>
                </a:pPr>
                <a:r>
                  <a:rPr lang="fr-FR" dirty="0" err="1"/>
                  <a:t>Calculate</a:t>
                </a:r>
                <a:r>
                  <a:rPr lang="fr-FR" dirty="0"/>
                  <a:t> </a:t>
                </a:r>
                <a:r>
                  <a:rPr lang="fr-FR" dirty="0" err="1"/>
                  <a:t>another</a:t>
                </a:r>
                <a:r>
                  <a:rPr lang="fr-FR" dirty="0"/>
                  <a:t> </a:t>
                </a:r>
                <a:r>
                  <a:rPr lang="fr-FR" b="1" dirty="0"/>
                  <a:t>model </a:t>
                </a:r>
                <a:r>
                  <a:rPr lang="fr-FR" b="1" dirty="0" err="1"/>
                  <a:t>conditioned</a:t>
                </a:r>
                <a:r>
                  <a:rPr lang="fr-FR" b="1" dirty="0"/>
                  <a:t> on the </a:t>
                </a:r>
                <a:r>
                  <a:rPr lang="fr-FR" b="1" dirty="0" err="1" smtClean="0"/>
                  <a:t>mediator</a:t>
                </a:r>
                <a:r>
                  <a:rPr lang="fr-FR" dirty="0"/>
                  <a:t/>
                </a:r>
                <a:br>
                  <a:rPr lang="fr-FR" dirty="0"/>
                </a:br>
                <a:r>
                  <a:rPr lang="fr-FR" dirty="0"/>
                  <a:t>→ </a:t>
                </a:r>
                <a:r>
                  <a:rPr lang="fr-FR" b="1" dirty="0"/>
                  <a:t>direct </a:t>
                </a:r>
                <a:r>
                  <a:rPr lang="fr-FR" b="1" dirty="0" err="1" smtClean="0"/>
                  <a:t>effect</a:t>
                </a:r>
                <a:endParaRPr lang="fr-FR" b="1" dirty="0" smtClean="0"/>
              </a:p>
              <a:p>
                <a:pPr marL="800100" lvl="2" indent="-342900">
                  <a:spcBef>
                    <a:spcPts val="2400"/>
                  </a:spcBef>
                  <a:buFont typeface="+mj-lt"/>
                  <a:buAutoNum type="arabicPeriod"/>
                  <a:defRPr/>
                </a:pPr>
                <a:endParaRPr lang="fr-FR" b="1" dirty="0"/>
              </a:p>
              <a:p>
                <a:pPr marL="457200" lvl="2" indent="0">
                  <a:spcBef>
                    <a:spcPts val="2400"/>
                  </a:spcBef>
                  <a:buNone/>
                  <a:defRPr/>
                </a:pPr>
                <a:r>
                  <a:rPr lang="fr-FR" dirty="0" smtClean="0"/>
                  <a:t>3.	If the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differ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then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some</a:t>
                </a:r>
                <a:r>
                  <a:rPr lang="fr-FR" dirty="0" smtClean="0"/>
                  <a:t> of the </a:t>
                </a:r>
                <a:r>
                  <a:rPr lang="fr-FR" dirty="0" err="1" smtClean="0"/>
                  <a:t>effect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thought</a:t>
                </a:r>
                <a:r>
                  <a:rPr lang="fr-FR" dirty="0" smtClean="0"/>
                  <a:t> to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mediated</a:t>
                </a:r>
                <a:endParaRPr lang="fr-FR" dirty="0" smtClean="0"/>
              </a:p>
              <a:p>
                <a:pPr marL="457200" lvl="2" indent="0">
                  <a:spcBef>
                    <a:spcPts val="2400"/>
                  </a:spcBef>
                  <a:buNone/>
                  <a:defRPr/>
                </a:pPr>
                <a:r>
                  <a:rPr lang="fr-FR" dirty="0" smtClean="0"/>
                  <a:t>3’.	The </a:t>
                </a:r>
                <a:r>
                  <a:rPr lang="fr-FR" b="1" dirty="0"/>
                  <a:t>indirect </a:t>
                </a:r>
                <a:r>
                  <a:rPr lang="fr-FR" b="1" dirty="0" err="1"/>
                  <a:t>effect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b="1" dirty="0" err="1"/>
                  <a:t>difference</a:t>
                </a:r>
                <a:r>
                  <a:rPr lang="fr-FR" dirty="0"/>
                  <a:t> </a:t>
                </a:r>
                <a:r>
                  <a:rPr lang="fr-FR" dirty="0" err="1"/>
                  <a:t>between</a:t>
                </a:r>
                <a:r>
                  <a:rPr lang="fr-FR" dirty="0"/>
                  <a:t> total and direct </a:t>
                </a:r>
                <a:r>
                  <a:rPr lang="fr-FR" dirty="0" err="1" smtClean="0"/>
                  <a:t>effect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87617"/>
                <a:ext cx="10515600" cy="4351338"/>
              </a:xfrm>
              <a:blipFill>
                <a:blip r:embed="rId2"/>
                <a:stretch>
                  <a:fillRect t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502" y="2493396"/>
            <a:ext cx="2724952" cy="40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6480" y="3846306"/>
            <a:ext cx="3765233" cy="43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8205756" y="1074099"/>
            <a:ext cx="2893484" cy="2818701"/>
            <a:chOff x="8145105" y="779239"/>
            <a:chExt cx="2893484" cy="2818701"/>
          </a:xfrm>
        </p:grpSpPr>
        <p:grpSp>
          <p:nvGrpSpPr>
            <p:cNvPr id="4" name="Group 3"/>
            <p:cNvGrpSpPr/>
            <p:nvPr/>
          </p:nvGrpSpPr>
          <p:grpSpPr>
            <a:xfrm>
              <a:off x="8145105" y="1928790"/>
              <a:ext cx="2893484" cy="1669150"/>
              <a:chOff x="2112434" y="1076591"/>
              <a:chExt cx="2277533" cy="111515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112434" y="1076591"/>
                <a:ext cx="2277533" cy="1115152"/>
                <a:chOff x="2370667" y="1475653"/>
                <a:chExt cx="2277533" cy="1115152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370667" y="2243663"/>
                  <a:ext cx="508000" cy="34714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headEnd type="stealth" w="lg" len="lg"/>
                  <a:tailEnd type="none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X</a:t>
                  </a: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3302002" y="1475653"/>
                  <a:ext cx="482599" cy="33622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headEnd type="stealth" w="lg" len="lg"/>
                  <a:tailEnd type="none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M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165601" y="2243663"/>
                  <a:ext cx="482599" cy="34714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headEnd type="stealth" w="lg" len="lg"/>
                  <a:tailEnd type="none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Y</a:t>
                  </a:r>
                </a:p>
              </p:txBody>
            </p:sp>
            <p:cxnSp>
              <p:nvCxnSpPr>
                <p:cNvPr id="10" name="Straight Arrow Connector 9"/>
                <p:cNvCxnSpPr>
                  <a:stCxn id="7" idx="3"/>
                  <a:endCxn id="9" idx="1"/>
                </p:cNvCxnSpPr>
                <p:nvPr/>
              </p:nvCxnSpPr>
              <p:spPr>
                <a:xfrm>
                  <a:off x="2878667" y="2417234"/>
                  <a:ext cx="1286934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headEnd type="none" w="lg" len="lg"/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stCxn id="8" idx="2"/>
                  <a:endCxn id="9" idx="0"/>
                </p:cNvCxnSpPr>
                <p:nvPr/>
              </p:nvCxnSpPr>
              <p:spPr>
                <a:xfrm>
                  <a:off x="3543302" y="1811878"/>
                  <a:ext cx="863599" cy="43178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none" w="lg" len="lg"/>
                  <a:tailEnd type="stealth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Arrow Connector 5"/>
              <p:cNvCxnSpPr>
                <a:stCxn id="8" idx="2"/>
                <a:endCxn id="7" idx="0"/>
              </p:cNvCxnSpPr>
              <p:nvPr/>
            </p:nvCxnSpPr>
            <p:spPr>
              <a:xfrm flipH="1">
                <a:off x="2366434" y="1412816"/>
                <a:ext cx="918635" cy="4317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stealth" w="lg" len="lg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9328316" y="779239"/>
              <a:ext cx="613116" cy="503259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stealth" w="lg" len="lg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5" name="Straight Arrow Connector 14"/>
            <p:cNvCxnSpPr>
              <a:stCxn id="9" idx="0"/>
              <a:endCxn id="14" idx="3"/>
            </p:cNvCxnSpPr>
            <p:nvPr/>
          </p:nvCxnSpPr>
          <p:spPr>
            <a:xfrm flipH="1" flipV="1">
              <a:off x="9941432" y="1030869"/>
              <a:ext cx="790599" cy="2047472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0"/>
              <a:endCxn id="14" idx="1"/>
            </p:cNvCxnSpPr>
            <p:nvPr/>
          </p:nvCxnSpPr>
          <p:spPr>
            <a:xfrm flipV="1">
              <a:off x="8467799" y="1030869"/>
              <a:ext cx="860517" cy="2047472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>
            <a:stCxn id="8" idx="0"/>
            <a:endCxn id="14" idx="2"/>
          </p:cNvCxnSpPr>
          <p:nvPr/>
        </p:nvCxnSpPr>
        <p:spPr>
          <a:xfrm flipV="1">
            <a:off x="9695525" y="1577358"/>
            <a:ext cx="0" cy="64629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24607" y="5814857"/>
            <a:ext cx="926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T. </a:t>
            </a:r>
            <a:r>
              <a:rPr lang="en-US" sz="1600" dirty="0" err="1" smtClean="0"/>
              <a:t>VanderWeele</a:t>
            </a:r>
            <a:r>
              <a:rPr lang="en-US" sz="1600" dirty="0" smtClean="0"/>
              <a:t>. Mediation </a:t>
            </a:r>
            <a:r>
              <a:rPr lang="en-US" sz="1600" dirty="0"/>
              <a:t>Analysis: A Practitioner's Guide</a:t>
            </a:r>
            <a:r>
              <a:rPr lang="en-US" sz="1600" dirty="0" smtClean="0"/>
              <a:t>. </a:t>
            </a:r>
            <a:r>
              <a:rPr lang="en-US" sz="1600" dirty="0"/>
              <a:t>Annual review of public </a:t>
            </a:r>
            <a:r>
              <a:rPr lang="en-US" sz="1600" dirty="0" smtClean="0"/>
              <a:t>health, 2012.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7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4147"/>
            <a:ext cx="10515600" cy="4776653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Confounding</a:t>
            </a:r>
          </a:p>
          <a:p>
            <a:r>
              <a:rPr lang="en-US" sz="2100" dirty="0" smtClean="0"/>
              <a:t>Multiple mediators (parallel, sequential)</a:t>
            </a:r>
          </a:p>
          <a:p>
            <a:r>
              <a:rPr lang="en-US" sz="2100" dirty="0" smtClean="0"/>
              <a:t>Interactions between exposure and mediator(s)</a:t>
            </a:r>
          </a:p>
          <a:p>
            <a:r>
              <a:rPr lang="en-US" sz="2100" dirty="0" smtClean="0"/>
              <a:t>Non-linear dependencies</a:t>
            </a:r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pPr marL="0" indent="0">
              <a:buNone/>
            </a:pPr>
            <a:endParaRPr lang="en-US" sz="2100" dirty="0" smtClean="0"/>
          </a:p>
          <a:p>
            <a:r>
              <a:rPr lang="en-US" sz="2100" dirty="0" smtClean="0"/>
              <a:t>The </a:t>
            </a:r>
            <a:r>
              <a:rPr lang="en-US" sz="2100" dirty="0"/>
              <a:t>conditional </a:t>
            </a:r>
            <a:r>
              <a:rPr lang="en-US" sz="2100" dirty="0" smtClean="0"/>
              <a:t>OR (“direct effect”) </a:t>
            </a:r>
            <a:r>
              <a:rPr lang="en-US" sz="2100" dirty="0"/>
              <a:t>is 3.86 in both </a:t>
            </a:r>
            <a:r>
              <a:rPr lang="en-US" sz="2100" dirty="0" smtClean="0"/>
              <a:t>groups, </a:t>
            </a:r>
            <a:r>
              <a:rPr lang="en-US" sz="2100" dirty="0"/>
              <a:t>but the marginal </a:t>
            </a:r>
            <a:r>
              <a:rPr lang="en-US" sz="2100" dirty="0" smtClean="0"/>
              <a:t>OR (“total effect”) </a:t>
            </a:r>
            <a:r>
              <a:rPr lang="en-US" sz="2100" dirty="0"/>
              <a:t>is </a:t>
            </a:r>
            <a:r>
              <a:rPr lang="en-US" sz="2100" dirty="0" smtClean="0"/>
              <a:t>2.25</a:t>
            </a:r>
          </a:p>
          <a:p>
            <a:r>
              <a:rPr lang="en-US" sz="2100" dirty="0" smtClean="0"/>
              <a:t>Difference method leads to wrong conclusion of an indirect effect being present!</a:t>
            </a:r>
          </a:p>
          <a:p>
            <a:r>
              <a:rPr lang="en-US" sz="2100" dirty="0" smtClean="0"/>
              <a:t>Non-collapsibility </a:t>
            </a:r>
            <a:r>
              <a:rPr lang="en-US" sz="2100" dirty="0"/>
              <a:t>of the </a:t>
            </a:r>
            <a:r>
              <a:rPr lang="en-US" sz="2100" dirty="0" smtClean="0"/>
              <a:t>OR</a:t>
            </a:r>
            <a:endParaRPr lang="en-US" sz="21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68294"/>
              </p:ext>
            </p:extLst>
          </p:nvPr>
        </p:nvGraphicFramePr>
        <p:xfrm>
          <a:off x="4939598" y="2826879"/>
          <a:ext cx="57840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587">
                  <a:extLst>
                    <a:ext uri="{9D8B030D-6E8A-4147-A177-3AD203B41FA5}">
                      <a16:colId xmlns:a16="http://schemas.microsoft.com/office/drawing/2014/main" val="3928682489"/>
                    </a:ext>
                  </a:extLst>
                </a:gridCol>
                <a:gridCol w="866587">
                  <a:extLst>
                    <a:ext uri="{9D8B030D-6E8A-4147-A177-3AD203B41FA5}">
                      <a16:colId xmlns:a16="http://schemas.microsoft.com/office/drawing/2014/main" val="2724538144"/>
                    </a:ext>
                  </a:extLst>
                </a:gridCol>
                <a:gridCol w="584518">
                  <a:extLst>
                    <a:ext uri="{9D8B030D-6E8A-4147-A177-3AD203B41FA5}">
                      <a16:colId xmlns:a16="http://schemas.microsoft.com/office/drawing/2014/main" val="449894027"/>
                    </a:ext>
                  </a:extLst>
                </a:gridCol>
                <a:gridCol w="866587">
                  <a:extLst>
                    <a:ext uri="{9D8B030D-6E8A-4147-A177-3AD203B41FA5}">
                      <a16:colId xmlns:a16="http://schemas.microsoft.com/office/drawing/2014/main" val="364763742"/>
                    </a:ext>
                  </a:extLst>
                </a:gridCol>
                <a:gridCol w="746623">
                  <a:extLst>
                    <a:ext uri="{9D8B030D-6E8A-4147-A177-3AD203B41FA5}">
                      <a16:colId xmlns:a16="http://schemas.microsoft.com/office/drawing/2014/main" val="2600434215"/>
                    </a:ext>
                  </a:extLst>
                </a:gridCol>
                <a:gridCol w="986551">
                  <a:extLst>
                    <a:ext uri="{9D8B030D-6E8A-4147-A177-3AD203B41FA5}">
                      <a16:colId xmlns:a16="http://schemas.microsoft.com/office/drawing/2014/main" val="2876988730"/>
                    </a:ext>
                  </a:extLst>
                </a:gridCol>
                <a:gridCol w="866587">
                  <a:extLst>
                    <a:ext uri="{9D8B030D-6E8A-4147-A177-3AD203B41FA5}">
                      <a16:colId xmlns:a16="http://schemas.microsoft.com/office/drawing/2014/main" val="1763492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Z=1 (N=200)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Z=0 (N=200)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Marginal (N=400)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18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X=0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516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438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55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3.86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3.86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2.25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553702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421626" y="3163466"/>
            <a:ext cx="2277533" cy="1115152"/>
            <a:chOff x="2370667" y="1475653"/>
            <a:chExt cx="2277533" cy="1115152"/>
          </a:xfrm>
        </p:grpSpPr>
        <p:sp>
          <p:nvSpPr>
            <p:cNvPr id="6" name="Rectangle 5"/>
            <p:cNvSpPr/>
            <p:nvPr/>
          </p:nvSpPr>
          <p:spPr>
            <a:xfrm>
              <a:off x="2370667" y="2243663"/>
              <a:ext cx="508000" cy="3471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02002" y="1475653"/>
              <a:ext cx="482599" cy="3362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65601" y="2243663"/>
              <a:ext cx="482599" cy="3471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9" name="Straight Arrow Connector 8"/>
            <p:cNvCxnSpPr>
              <a:stCxn id="6" idx="3"/>
              <a:endCxn id="8" idx="1"/>
            </p:cNvCxnSpPr>
            <p:nvPr/>
          </p:nvCxnSpPr>
          <p:spPr>
            <a:xfrm>
              <a:off x="2878667" y="2417234"/>
              <a:ext cx="12869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2"/>
              <a:endCxn id="8" idx="0"/>
            </p:cNvCxnSpPr>
            <p:nvPr/>
          </p:nvCxnSpPr>
          <p:spPr>
            <a:xfrm>
              <a:off x="3543302" y="1811878"/>
              <a:ext cx="863599" cy="4317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 flipH="1">
            <a:off x="4679195" y="4327599"/>
            <a:ext cx="6247109" cy="774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0868" y="5403635"/>
            <a:ext cx="313133" cy="4074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4001" y="5403634"/>
            <a:ext cx="313133" cy="40744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8" name="Rectangle 17"/>
          <p:cNvSpPr/>
          <p:nvPr/>
        </p:nvSpPr>
        <p:spPr>
          <a:xfrm>
            <a:off x="7125845" y="784733"/>
            <a:ext cx="415590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22225">
                  <a:solidFill>
                    <a:schemeClr val="accent2">
                      <a:alpha val="98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→Need for generic, formal definitions of the desired effects (</a:t>
            </a:r>
            <a:r>
              <a:rPr lang="en-US" sz="2800" b="1" cap="none" spc="0" dirty="0" err="1" smtClean="0">
                <a:ln w="22225">
                  <a:solidFill>
                    <a:schemeClr val="accent2">
                      <a:alpha val="98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estimands</a:t>
            </a:r>
            <a:r>
              <a:rPr lang="en-US" sz="2800" b="1" cap="none" spc="0" dirty="0" smtClean="0">
                <a:ln w="22225">
                  <a:solidFill>
                    <a:schemeClr val="accent2">
                      <a:alpha val="98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809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3" grpId="1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Counterfactual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4387"/>
            <a:ext cx="10515600" cy="4351338"/>
          </a:xfrm>
        </p:spPr>
        <p:txBody>
          <a:bodyPr/>
          <a:lstStyle/>
          <a:p>
            <a:r>
              <a:rPr lang="en-US" dirty="0" smtClean="0"/>
              <a:t>The potential outcome of a variable Y (outcome) is simply the value Y would have taken for individual u, had X (exposure) been assigned the value of x.</a:t>
            </a:r>
          </a:p>
          <a:p>
            <a:r>
              <a:rPr lang="en-US" dirty="0" smtClean="0"/>
              <a:t>In reality we are unable to see the outcome Y for an individual u given X or x, therefore we must rely on statistical modelling and assumptions for our estimates to be valid.</a:t>
            </a:r>
          </a:p>
          <a:p>
            <a:r>
              <a:rPr lang="en-US" dirty="0" smtClean="0"/>
              <a:t>J. Pearl, The Book of Why, 2018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134597" y="771897"/>
            <a:ext cx="2836520" cy="1079875"/>
            <a:chOff x="2370667" y="1813199"/>
            <a:chExt cx="1870233" cy="777606"/>
          </a:xfrm>
        </p:grpSpPr>
        <p:sp>
          <p:nvSpPr>
            <p:cNvPr id="5" name="Rectangle 4"/>
            <p:cNvSpPr/>
            <p:nvPr/>
          </p:nvSpPr>
          <p:spPr>
            <a:xfrm>
              <a:off x="2370667" y="2243663"/>
              <a:ext cx="508000" cy="3471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58301" y="1813199"/>
              <a:ext cx="482599" cy="3471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  <p:cxnSp>
          <p:nvCxnSpPr>
            <p:cNvPr id="7" name="Straight Arrow Connector 6"/>
            <p:cNvCxnSpPr>
              <a:stCxn id="5" idx="3"/>
              <a:endCxn id="6" idx="1"/>
            </p:cNvCxnSpPr>
            <p:nvPr/>
          </p:nvCxnSpPr>
          <p:spPr>
            <a:xfrm flipV="1">
              <a:off x="2878667" y="1986770"/>
              <a:ext cx="879634" cy="4304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34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4017</TotalTime>
  <Words>2954</Words>
  <Application>Microsoft Office PowerPoint</Application>
  <PresentationFormat>Widescreen</PresentationFormat>
  <Paragraphs>602</Paragraphs>
  <Slides>39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Helvetica</vt:lpstr>
      <vt:lpstr>Times New Roman</vt:lpstr>
      <vt:lpstr>Wingdings</vt:lpstr>
      <vt:lpstr>Office Theme</vt:lpstr>
      <vt:lpstr>Visio.Drawing.15</vt:lpstr>
      <vt:lpstr>Statistical mediation analysis – overview, recent developments and an application in cancer epidemiology</vt:lpstr>
      <vt:lpstr>PowerPoint Presentation</vt:lpstr>
      <vt:lpstr>Motivation</vt:lpstr>
      <vt:lpstr>Directed acyclic graphs (DAGs)</vt:lpstr>
      <vt:lpstr>Directed acyclic graphs (DAGs)</vt:lpstr>
      <vt:lpstr>Causal diagrams can be complex</vt:lpstr>
      <vt:lpstr>Traditional difference method</vt:lpstr>
      <vt:lpstr>Challenges</vt:lpstr>
      <vt:lpstr>Counterfactual framework</vt:lpstr>
      <vt:lpstr>Potential outcomes and counterfactuals</vt:lpstr>
      <vt:lpstr>Total, natural direct and natural indirect effect</vt:lpstr>
      <vt:lpstr>Mediation formula (Pearl, 2012)</vt:lpstr>
      <vt:lpstr>Derivation of the mediation formula</vt:lpstr>
      <vt:lpstr>Mediation formula applied</vt:lpstr>
      <vt:lpstr>Regression-based approaches Tyler VanderWeele</vt:lpstr>
      <vt:lpstr>Natural effect models (NEMs) Theis Lange (2012)</vt:lpstr>
      <vt:lpstr>Estimation algorithm for NEM (imputation-based approach)</vt:lpstr>
      <vt:lpstr>Estimation algorithm for NEM (imputation-based approach)</vt:lpstr>
      <vt:lpstr>PowerPoint Presentation</vt:lpstr>
      <vt:lpstr>The Metabolic Syndrome and Cancer Project Me-Can project (Me-Can)</vt:lpstr>
      <vt:lpstr>PowerPoint Presentation</vt:lpstr>
      <vt:lpstr>Excess body weight is a major risk factor for many cancer forms</vt:lpstr>
      <vt:lpstr>Excess body weight and cancer risk: proposed biological mechanisms</vt:lpstr>
      <vt:lpstr>TyG Index: A Novel Measure for Insulin Resistance</vt:lpstr>
      <vt:lpstr>Study design &amp; Methods</vt:lpstr>
      <vt:lpstr>Baseline characteristics by quintiles of TyG index, Me-Can population</vt:lpstr>
      <vt:lpstr>PowerPoint Presentation</vt:lpstr>
      <vt:lpstr>The TyG Index substantially mediated the effect of BMI for gastrointestinal cancers, but not for gynecological cancers.</vt:lpstr>
      <vt:lpstr>Summary</vt:lpstr>
      <vt:lpstr>PowerPoint Presentation</vt:lpstr>
      <vt:lpstr>PowerPoint Presentation</vt:lpstr>
      <vt:lpstr>Remarks - regression-based approaches Tyler Vanderweele</vt:lpstr>
      <vt:lpstr>Remarks - Natural effect models (NEMs) Theis Lange (2012)</vt:lpstr>
      <vt:lpstr>Extensions: Multiple mediators</vt:lpstr>
      <vt:lpstr>Extensions: Time-varying exposures and mediators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Josef Fritz</dc:creator>
  <cp:lastModifiedBy>Josef Fritz</cp:lastModifiedBy>
  <cp:revision>330</cp:revision>
  <dcterms:created xsi:type="dcterms:W3CDTF">2020-01-23T05:37:05Z</dcterms:created>
  <dcterms:modified xsi:type="dcterms:W3CDTF">2021-09-15T21:12:51Z</dcterms:modified>
</cp:coreProperties>
</file>