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6" r:id="rId2"/>
    <p:sldId id="338" r:id="rId3"/>
    <p:sldId id="340" r:id="rId4"/>
    <p:sldId id="341" r:id="rId5"/>
    <p:sldId id="342" r:id="rId6"/>
    <p:sldId id="343" r:id="rId7"/>
    <p:sldId id="359" r:id="rId8"/>
    <p:sldId id="346" r:id="rId9"/>
    <p:sldId id="362" r:id="rId10"/>
    <p:sldId id="363" r:id="rId11"/>
    <p:sldId id="351" r:id="rId12"/>
    <p:sldId id="360" r:id="rId13"/>
    <p:sldId id="361" r:id="rId14"/>
    <p:sldId id="357" r:id="rId15"/>
    <p:sldId id="358" r:id="rId16"/>
  </p:sldIdLst>
  <p:sldSz cx="9001125" cy="6840538"/>
  <p:notesSz cx="6811963" cy="9942513"/>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04">
          <p15:clr>
            <a:srgbClr val="A4A3A4"/>
          </p15:clr>
        </p15:guide>
        <p15:guide id="2" orient="horz" pos="802">
          <p15:clr>
            <a:srgbClr val="A4A3A4"/>
          </p15:clr>
        </p15:guide>
        <p15:guide id="3" orient="horz" pos="119">
          <p15:clr>
            <a:srgbClr val="A4A3A4"/>
          </p15:clr>
        </p15:guide>
        <p15:guide id="4" orient="horz" pos="1122">
          <p15:clr>
            <a:srgbClr val="A4A3A4"/>
          </p15:clr>
        </p15:guide>
        <p15:guide id="5" pos="492">
          <p15:clr>
            <a:srgbClr val="A4A3A4"/>
          </p15:clr>
        </p15:guide>
        <p15:guide id="6" pos="115">
          <p15:clr>
            <a:srgbClr val="A4A3A4"/>
          </p15:clr>
        </p15:guide>
        <p15:guide id="7" pos="2617">
          <p15:clr>
            <a:srgbClr val="A4A3A4"/>
          </p15:clr>
        </p15:guide>
        <p15:guide id="8" pos="556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Petersson" initials="C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A81"/>
    <a:srgbClr val="404040"/>
    <a:srgbClr val="ADCAB8"/>
    <a:srgbClr val="BFB8AF"/>
    <a:srgbClr val="BED9C7"/>
    <a:srgbClr val="E9C4C7"/>
    <a:srgbClr val="333333"/>
    <a:srgbClr val="262626"/>
    <a:srgbClr val="FF689D"/>
    <a:srgbClr val="F3E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57571" autoAdjust="0"/>
  </p:normalViewPr>
  <p:slideViewPr>
    <p:cSldViewPr snapToGrid="0" showGuides="1">
      <p:cViewPr varScale="1">
        <p:scale>
          <a:sx n="39" d="100"/>
          <a:sy n="39" d="100"/>
        </p:scale>
        <p:origin x="1800" y="40"/>
      </p:cViewPr>
      <p:guideLst>
        <p:guide orient="horz" pos="4204"/>
        <p:guide orient="horz" pos="802"/>
        <p:guide orient="horz" pos="119"/>
        <p:guide orient="horz" pos="1122"/>
        <p:guide pos="492"/>
        <p:guide pos="115"/>
        <p:guide pos="2617"/>
        <p:guide pos="5565"/>
      </p:guideLst>
    </p:cSldViewPr>
  </p:slideViewPr>
  <p:outlineViewPr>
    <p:cViewPr>
      <p:scale>
        <a:sx n="33" d="100"/>
        <a:sy n="33" d="100"/>
      </p:scale>
      <p:origin x="0" y="5172"/>
    </p:cViewPr>
  </p:outlineViewPr>
  <p:notesTextViewPr>
    <p:cViewPr>
      <p:scale>
        <a:sx n="120" d="100"/>
        <a:sy n="120" d="100"/>
      </p:scale>
      <p:origin x="0" y="0"/>
    </p:cViewPr>
  </p:notesTextViewPr>
  <p:sorterViewPr>
    <p:cViewPr>
      <p:scale>
        <a:sx n="66" d="100"/>
        <a:sy n="66" d="100"/>
      </p:scale>
      <p:origin x="0" y="0"/>
    </p:cViewPr>
  </p:sorterViewPr>
  <p:notesViewPr>
    <p:cSldViewPr snapToGrid="0" snapToObjects="1">
      <p:cViewPr>
        <p:scale>
          <a:sx n="150" d="100"/>
          <a:sy n="150" d="100"/>
        </p:scale>
        <p:origin x="-2364" y="349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51850" cy="497126"/>
          </a:xfrm>
          <a:prstGeom prst="rect">
            <a:avLst/>
          </a:prstGeom>
        </p:spPr>
        <p:txBody>
          <a:bodyPr vert="horz" lIns="91725" tIns="45863" rIns="91725" bIns="45863" rtlCol="0"/>
          <a:lstStyle>
            <a:lvl1pPr algn="l">
              <a:defRPr sz="1200"/>
            </a:lvl1pPr>
          </a:lstStyle>
          <a:p>
            <a:endParaRPr lang="sv-SE" dirty="0"/>
          </a:p>
        </p:txBody>
      </p:sp>
      <p:sp>
        <p:nvSpPr>
          <p:cNvPr id="3" name="Platshållare för datum 2"/>
          <p:cNvSpPr>
            <a:spLocks noGrp="1"/>
          </p:cNvSpPr>
          <p:nvPr>
            <p:ph type="dt" sz="quarter" idx="1"/>
          </p:nvPr>
        </p:nvSpPr>
        <p:spPr>
          <a:xfrm>
            <a:off x="3858538" y="0"/>
            <a:ext cx="2951850" cy="497126"/>
          </a:xfrm>
          <a:prstGeom prst="rect">
            <a:avLst/>
          </a:prstGeom>
        </p:spPr>
        <p:txBody>
          <a:bodyPr vert="horz" lIns="91725" tIns="45863" rIns="91725" bIns="45863" rtlCol="0"/>
          <a:lstStyle>
            <a:lvl1pPr algn="r">
              <a:defRPr sz="1200"/>
            </a:lvl1pPr>
          </a:lstStyle>
          <a:p>
            <a:fld id="{AF53FA3B-A911-4294-9666-9D8A5388C07E}" type="datetimeFigureOut">
              <a:rPr lang="sv-SE" smtClean="0"/>
              <a:pPr/>
              <a:t>2022-04-08</a:t>
            </a:fld>
            <a:endParaRPr lang="sv-SE" dirty="0"/>
          </a:p>
        </p:txBody>
      </p:sp>
      <p:sp>
        <p:nvSpPr>
          <p:cNvPr id="4" name="Platshållare för sidfot 3"/>
          <p:cNvSpPr>
            <a:spLocks noGrp="1"/>
          </p:cNvSpPr>
          <p:nvPr>
            <p:ph type="ftr" sz="quarter" idx="2"/>
          </p:nvPr>
        </p:nvSpPr>
        <p:spPr>
          <a:xfrm>
            <a:off x="2" y="9443661"/>
            <a:ext cx="2951850" cy="497126"/>
          </a:xfrm>
          <a:prstGeom prst="rect">
            <a:avLst/>
          </a:prstGeom>
        </p:spPr>
        <p:txBody>
          <a:bodyPr vert="horz" lIns="91725" tIns="45863" rIns="91725" bIns="45863"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8538" y="9443661"/>
            <a:ext cx="2951850" cy="497126"/>
          </a:xfrm>
          <a:prstGeom prst="rect">
            <a:avLst/>
          </a:prstGeom>
        </p:spPr>
        <p:txBody>
          <a:bodyPr vert="horz" lIns="91725" tIns="45863" rIns="91725" bIns="45863"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51850" cy="497126"/>
          </a:xfrm>
          <a:prstGeom prst="rect">
            <a:avLst/>
          </a:prstGeom>
        </p:spPr>
        <p:txBody>
          <a:bodyPr vert="horz" lIns="91725" tIns="45863" rIns="91725" bIns="45863" rtlCol="0"/>
          <a:lstStyle>
            <a:lvl1pPr algn="l">
              <a:defRPr sz="1200"/>
            </a:lvl1pPr>
          </a:lstStyle>
          <a:p>
            <a:endParaRPr lang="sv-SE" dirty="0"/>
          </a:p>
        </p:txBody>
      </p:sp>
      <p:sp>
        <p:nvSpPr>
          <p:cNvPr id="3" name="Platshållare för datum 2"/>
          <p:cNvSpPr>
            <a:spLocks noGrp="1"/>
          </p:cNvSpPr>
          <p:nvPr>
            <p:ph type="dt" idx="1"/>
          </p:nvPr>
        </p:nvSpPr>
        <p:spPr>
          <a:xfrm>
            <a:off x="3858538" y="0"/>
            <a:ext cx="2951850" cy="497126"/>
          </a:xfrm>
          <a:prstGeom prst="rect">
            <a:avLst/>
          </a:prstGeom>
        </p:spPr>
        <p:txBody>
          <a:bodyPr vert="horz" lIns="91725" tIns="45863" rIns="91725" bIns="45863" rtlCol="0"/>
          <a:lstStyle>
            <a:lvl1pPr algn="r">
              <a:defRPr sz="1200"/>
            </a:lvl1pPr>
          </a:lstStyle>
          <a:p>
            <a:fld id="{DAAF5E47-94AA-AA43-B08E-C5A5421011EB}" type="datetimeFigureOut">
              <a:rPr lang="sv-SE" smtClean="0"/>
              <a:pPr/>
              <a:t>2022-04-08</a:t>
            </a:fld>
            <a:endParaRPr lang="sv-SE" dirty="0"/>
          </a:p>
        </p:txBody>
      </p:sp>
      <p:sp>
        <p:nvSpPr>
          <p:cNvPr id="4" name="Platshållare för bildobjekt 3"/>
          <p:cNvSpPr>
            <a:spLocks noGrp="1" noRot="1" noChangeAspect="1"/>
          </p:cNvSpPr>
          <p:nvPr>
            <p:ph type="sldImg" idx="2"/>
          </p:nvPr>
        </p:nvSpPr>
        <p:spPr>
          <a:xfrm>
            <a:off x="954088" y="746125"/>
            <a:ext cx="4903787" cy="3727450"/>
          </a:xfrm>
          <a:prstGeom prst="rect">
            <a:avLst/>
          </a:prstGeom>
          <a:noFill/>
          <a:ln w="12700">
            <a:solidFill>
              <a:prstClr val="black"/>
            </a:solidFill>
          </a:ln>
        </p:spPr>
        <p:txBody>
          <a:bodyPr vert="horz" lIns="91725" tIns="45863" rIns="91725" bIns="45863" rtlCol="0" anchor="ctr"/>
          <a:lstStyle/>
          <a:p>
            <a:endParaRPr lang="sv-SE" dirty="0"/>
          </a:p>
        </p:txBody>
      </p:sp>
      <p:sp>
        <p:nvSpPr>
          <p:cNvPr id="5" name="Platshållare för anteckningar 4"/>
          <p:cNvSpPr>
            <a:spLocks noGrp="1"/>
          </p:cNvSpPr>
          <p:nvPr>
            <p:ph type="body" sz="quarter" idx="3"/>
          </p:nvPr>
        </p:nvSpPr>
        <p:spPr>
          <a:xfrm>
            <a:off x="681197" y="4722694"/>
            <a:ext cx="5449570" cy="4474131"/>
          </a:xfrm>
          <a:prstGeom prst="rect">
            <a:avLst/>
          </a:prstGeom>
        </p:spPr>
        <p:txBody>
          <a:bodyPr vert="horz" lIns="91725" tIns="45863" rIns="91725" bIns="45863"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443661"/>
            <a:ext cx="2951850" cy="497126"/>
          </a:xfrm>
          <a:prstGeom prst="rect">
            <a:avLst/>
          </a:prstGeom>
        </p:spPr>
        <p:txBody>
          <a:bodyPr vert="horz" lIns="91725" tIns="45863" rIns="91725" bIns="45863"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8538" y="9443661"/>
            <a:ext cx="2951850" cy="497126"/>
          </a:xfrm>
          <a:prstGeom prst="rect">
            <a:avLst/>
          </a:prstGeom>
        </p:spPr>
        <p:txBody>
          <a:bodyPr vert="horz" lIns="91725" tIns="45863" rIns="91725" bIns="45863"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a:t>
            </a:fld>
            <a:endParaRPr lang="sv-SE" dirty="0"/>
          </a:p>
        </p:txBody>
      </p:sp>
    </p:spTree>
    <p:extLst>
      <p:ext uri="{BB962C8B-B14F-4D97-AF65-F5344CB8AC3E}">
        <p14:creationId xmlns:p14="http://schemas.microsoft.com/office/powerpoint/2010/main" val="29407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12</a:t>
            </a:fld>
            <a:endParaRPr lang="sv-SE" dirty="0"/>
          </a:p>
        </p:txBody>
      </p:sp>
    </p:spTree>
    <p:extLst>
      <p:ext uri="{BB962C8B-B14F-4D97-AF65-F5344CB8AC3E}">
        <p14:creationId xmlns:p14="http://schemas.microsoft.com/office/powerpoint/2010/main" val="10195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13</a:t>
            </a:fld>
            <a:endParaRPr lang="sv-SE" dirty="0"/>
          </a:p>
        </p:txBody>
      </p:sp>
    </p:spTree>
    <p:extLst>
      <p:ext uri="{BB962C8B-B14F-4D97-AF65-F5344CB8AC3E}">
        <p14:creationId xmlns:p14="http://schemas.microsoft.com/office/powerpoint/2010/main" val="116034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14</a:t>
            </a:fld>
            <a:endParaRPr lang="sv-SE" dirty="0"/>
          </a:p>
        </p:txBody>
      </p:sp>
    </p:spTree>
    <p:extLst>
      <p:ext uri="{BB962C8B-B14F-4D97-AF65-F5344CB8AC3E}">
        <p14:creationId xmlns:p14="http://schemas.microsoft.com/office/powerpoint/2010/main" val="8576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15</a:t>
            </a:fld>
            <a:endParaRPr lang="sv-SE" dirty="0"/>
          </a:p>
        </p:txBody>
      </p:sp>
    </p:spTree>
    <p:extLst>
      <p:ext uri="{BB962C8B-B14F-4D97-AF65-F5344CB8AC3E}">
        <p14:creationId xmlns:p14="http://schemas.microsoft.com/office/powerpoint/2010/main" val="104098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D9CF45-524A-4E7A-9ABC-1D587A9C3FA3}" type="slidenum">
              <a:rPr lang="sv-SE" smtClean="0"/>
              <a:pPr/>
              <a:t>2</a:t>
            </a:fld>
            <a:endParaRPr lang="sv-SE"/>
          </a:p>
        </p:txBody>
      </p:sp>
      <p:sp>
        <p:nvSpPr>
          <p:cNvPr id="25603" name="Rectangle 2"/>
          <p:cNvSpPr>
            <a:spLocks noGrp="1" noRot="1" noChangeAspect="1" noChangeArrowheads="1" noTextEdit="1"/>
          </p:cNvSpPr>
          <p:nvPr>
            <p:ph type="sldImg"/>
          </p:nvPr>
        </p:nvSpPr>
        <p:spPr>
          <a:xfrm>
            <a:off x="954088" y="746125"/>
            <a:ext cx="4903787" cy="3727450"/>
          </a:xfrm>
          <a:ln/>
        </p:spPr>
      </p:sp>
      <p:sp>
        <p:nvSpPr>
          <p:cNvPr id="25604" name="Rectangle 3"/>
          <p:cNvSpPr>
            <a:spLocks noGrp="1" noChangeArrowheads="1"/>
          </p:cNvSpPr>
          <p:nvPr>
            <p:ph type="body" idx="1"/>
          </p:nvPr>
        </p:nvSpPr>
        <p:spPr>
          <a:noFill/>
          <a:ln/>
        </p:spPr>
        <p:txBody>
          <a:bodyPr/>
          <a:lstStyle/>
          <a:p>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01B39D4-447D-4159-BC52-D92692CB6ACF}" type="slidenum">
              <a:rPr lang="sv-SE" smtClean="0"/>
              <a:pPr/>
              <a:t>3</a:t>
            </a:fld>
            <a:endParaRPr lang="sv-SE"/>
          </a:p>
        </p:txBody>
      </p:sp>
      <p:sp>
        <p:nvSpPr>
          <p:cNvPr id="27651" name="Rectangle 2"/>
          <p:cNvSpPr>
            <a:spLocks noGrp="1" noRot="1" noChangeAspect="1" noChangeArrowheads="1" noTextEdit="1"/>
          </p:cNvSpPr>
          <p:nvPr>
            <p:ph type="sldImg"/>
          </p:nvPr>
        </p:nvSpPr>
        <p:spPr>
          <a:xfrm>
            <a:off x="954088" y="746125"/>
            <a:ext cx="4903787" cy="3727450"/>
          </a:xfrm>
          <a:ln/>
        </p:spPr>
      </p:sp>
      <p:sp>
        <p:nvSpPr>
          <p:cNvPr id="27652" name="Rectangle 3"/>
          <p:cNvSpPr>
            <a:spLocks noGrp="1" noChangeArrowheads="1"/>
          </p:cNvSpPr>
          <p:nvPr>
            <p:ph type="body" idx="1"/>
          </p:nvPr>
        </p:nvSpPr>
        <p:spPr>
          <a:noFill/>
          <a:ln/>
        </p:spPr>
        <p:txBody>
          <a:bodyPr/>
          <a:lstStyle/>
          <a:p>
            <a:endParaRPr lang="sv-SE"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101E44-FBAD-4209-BBF3-F310938E9862}" type="slidenum">
              <a:rPr lang="sv-SE" smtClean="0"/>
              <a:pPr/>
              <a:t>4</a:t>
            </a:fld>
            <a:endParaRPr lang="sv-SE"/>
          </a:p>
        </p:txBody>
      </p:sp>
      <p:sp>
        <p:nvSpPr>
          <p:cNvPr id="28675" name="Rectangle 2"/>
          <p:cNvSpPr>
            <a:spLocks noGrp="1" noRot="1" noChangeAspect="1" noChangeArrowheads="1" noTextEdit="1"/>
          </p:cNvSpPr>
          <p:nvPr>
            <p:ph type="sldImg"/>
          </p:nvPr>
        </p:nvSpPr>
        <p:spPr>
          <a:xfrm>
            <a:off x="954088" y="746125"/>
            <a:ext cx="4903787" cy="3727450"/>
          </a:xfrm>
          <a:ln/>
        </p:spPr>
      </p:sp>
      <p:sp>
        <p:nvSpPr>
          <p:cNvPr id="28676" name="Rectangle 3"/>
          <p:cNvSpPr>
            <a:spLocks noGrp="1" noChangeArrowheads="1"/>
          </p:cNvSpPr>
          <p:nvPr>
            <p:ph type="body" idx="1"/>
          </p:nvPr>
        </p:nvSpPr>
        <p:spPr>
          <a:noFill/>
          <a:ln/>
        </p:spPr>
        <p:txBody>
          <a:bodyPr>
            <a:normAutofit/>
          </a:bodyPr>
          <a:lstStyle/>
          <a:p>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008860-3DC9-43B5-861D-DDB1FE1A938A}" type="slidenum">
              <a:rPr lang="sv-SE" smtClean="0"/>
              <a:pPr/>
              <a:t>5</a:t>
            </a:fld>
            <a:endParaRPr lang="sv-SE"/>
          </a:p>
        </p:txBody>
      </p:sp>
      <p:sp>
        <p:nvSpPr>
          <p:cNvPr id="29699" name="Rectangle 2"/>
          <p:cNvSpPr>
            <a:spLocks noGrp="1" noRot="1" noChangeAspect="1" noChangeArrowheads="1" noTextEdit="1"/>
          </p:cNvSpPr>
          <p:nvPr>
            <p:ph type="sldImg"/>
          </p:nvPr>
        </p:nvSpPr>
        <p:spPr>
          <a:xfrm>
            <a:off x="954088" y="746125"/>
            <a:ext cx="4903787" cy="3727450"/>
          </a:xfrm>
          <a:ln/>
        </p:spPr>
      </p:sp>
      <p:sp>
        <p:nvSpPr>
          <p:cNvPr id="27652" name="Rectangle 3"/>
          <p:cNvSpPr>
            <a:spLocks noGrp="1" noChangeArrowheads="1"/>
          </p:cNvSpPr>
          <p:nvPr>
            <p:ph type="body" idx="1"/>
          </p:nvPr>
        </p:nvSpPr>
        <p:spPr>
          <a:ln/>
        </p:spPr>
        <p:txBody>
          <a:bodyPr/>
          <a:lstStyle/>
          <a:p>
            <a:pPr marL="229313" indent="-229313">
              <a:defRPr/>
            </a:pPr>
            <a:r>
              <a:rPr lang="sv-SE" b="0" dirty="0"/>
              <a:t/>
            </a:r>
            <a:br>
              <a:rPr lang="sv-SE" b="0" dirty="0"/>
            </a:br>
            <a:endParaRPr lang="sv-SE" b="0" dirty="0"/>
          </a:p>
          <a:p>
            <a:pPr>
              <a:defRPr/>
            </a:pPr>
            <a:endParaRPr lang="sv-SE" dirty="0"/>
          </a:p>
          <a:p>
            <a:pPr>
              <a:defRPr/>
            </a:pPr>
            <a:endParaRPr lang="sv-SE" b="0" dirty="0"/>
          </a:p>
          <a:p>
            <a:pPr>
              <a:defRPr/>
            </a:pPr>
            <a:endParaRPr lang="sv-SE"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65C4A46-4401-4430-94D4-FC4E1E9AFAA3}" type="slidenum">
              <a:rPr lang="sv-SE" smtClean="0"/>
              <a:pPr/>
              <a:t>6</a:t>
            </a:fld>
            <a:endParaRPr lang="sv-SE"/>
          </a:p>
        </p:txBody>
      </p:sp>
      <p:sp>
        <p:nvSpPr>
          <p:cNvPr id="30723" name="Rectangle 2"/>
          <p:cNvSpPr>
            <a:spLocks noGrp="1" noRot="1" noChangeAspect="1" noChangeArrowheads="1" noTextEdit="1"/>
          </p:cNvSpPr>
          <p:nvPr>
            <p:ph type="sldImg"/>
          </p:nvPr>
        </p:nvSpPr>
        <p:spPr>
          <a:xfrm>
            <a:off x="954088" y="746125"/>
            <a:ext cx="4903787" cy="3727450"/>
          </a:xfrm>
          <a:ln/>
        </p:spPr>
      </p:sp>
      <p:sp>
        <p:nvSpPr>
          <p:cNvPr id="30724" name="Rectangle 3"/>
          <p:cNvSpPr>
            <a:spLocks noGrp="1" noChangeArrowheads="1"/>
          </p:cNvSpPr>
          <p:nvPr>
            <p:ph type="body" idx="1"/>
          </p:nvPr>
        </p:nvSpPr>
        <p:spPr>
          <a:noFill/>
          <a:ln/>
        </p:spPr>
        <p:txBody>
          <a:bodyPr>
            <a:normAutofit/>
          </a:bodyPr>
          <a:lstStyle/>
          <a:p>
            <a:pPr>
              <a:lnSpc>
                <a:spcPct val="80000"/>
              </a:lnSpc>
            </a:pPr>
            <a:endParaRPr lang="sv-SE"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C13FD4B-1391-7946-A8ED-18550D8B130B}" type="slidenum">
              <a:rPr lang="sv-SE" smtClean="0"/>
              <a:pPr/>
              <a:t>7</a:t>
            </a:fld>
            <a:endParaRPr lang="sv-SE" dirty="0"/>
          </a:p>
        </p:txBody>
      </p:sp>
    </p:spTree>
    <p:extLst>
      <p:ext uri="{BB962C8B-B14F-4D97-AF65-F5344CB8AC3E}">
        <p14:creationId xmlns:p14="http://schemas.microsoft.com/office/powerpoint/2010/main" val="253502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DAF069D-6849-4E4F-89FA-09041D0337EF}" type="slidenum">
              <a:rPr lang="sv-SE" smtClean="0"/>
              <a:pPr/>
              <a:t>8</a:t>
            </a:fld>
            <a:endParaRPr lang="sv-SE"/>
          </a:p>
        </p:txBody>
      </p:sp>
      <p:sp>
        <p:nvSpPr>
          <p:cNvPr id="33795" name="Rectangle 2"/>
          <p:cNvSpPr>
            <a:spLocks noGrp="1" noRot="1" noChangeAspect="1" noChangeArrowheads="1" noTextEdit="1"/>
          </p:cNvSpPr>
          <p:nvPr>
            <p:ph type="sldImg"/>
          </p:nvPr>
        </p:nvSpPr>
        <p:spPr>
          <a:xfrm>
            <a:off x="954088" y="746125"/>
            <a:ext cx="4903787" cy="3727450"/>
          </a:xfrm>
          <a:ln/>
        </p:spPr>
      </p:sp>
      <p:sp>
        <p:nvSpPr>
          <p:cNvPr id="33796" name="Rectangle 3"/>
          <p:cNvSpPr>
            <a:spLocks noGrp="1" noChangeArrowheads="1"/>
          </p:cNvSpPr>
          <p:nvPr>
            <p:ph type="body" idx="1"/>
          </p:nvPr>
        </p:nvSpPr>
        <p:spPr>
          <a:noFill/>
          <a:ln/>
        </p:spPr>
        <p:txBody>
          <a:bodyPr>
            <a:normAutofit/>
          </a:bodyPr>
          <a:lstStyle/>
          <a:p>
            <a:endParaRPr lang="sv-SE"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652950-5ECF-4941-AFBA-418A2E7334AC}" type="slidenum">
              <a:rPr lang="sv-SE" smtClean="0"/>
              <a:pPr/>
              <a:t>11</a:t>
            </a:fld>
            <a:endParaRPr lang="sv-SE"/>
          </a:p>
        </p:txBody>
      </p:sp>
      <p:sp>
        <p:nvSpPr>
          <p:cNvPr id="39939" name="Rectangle 2"/>
          <p:cNvSpPr>
            <a:spLocks noGrp="1" noRot="1" noChangeAspect="1" noChangeArrowheads="1" noTextEdit="1"/>
          </p:cNvSpPr>
          <p:nvPr>
            <p:ph type="sldImg"/>
          </p:nvPr>
        </p:nvSpPr>
        <p:spPr>
          <a:xfrm>
            <a:off x="954088" y="746125"/>
            <a:ext cx="4903787" cy="3727450"/>
          </a:xfrm>
          <a:ln/>
        </p:spPr>
      </p:sp>
      <p:sp>
        <p:nvSpPr>
          <p:cNvPr id="39940" name="Rectangle 3"/>
          <p:cNvSpPr>
            <a:spLocks noGrp="1" noChangeArrowheads="1"/>
          </p:cNvSpPr>
          <p:nvPr>
            <p:ph type="body" idx="1"/>
          </p:nvPr>
        </p:nvSpPr>
        <p:spPr>
          <a:noFill/>
          <a:ln/>
        </p:spPr>
        <p:txBody>
          <a:bodyPr/>
          <a:lstStyle/>
          <a:p>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Rubrik</a:t>
            </a:r>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a:t>Skriv text</a:t>
            </a:r>
          </a:p>
          <a:p>
            <a:pPr lvl="1"/>
            <a:r>
              <a:rPr lang="sv-SE" dirty="0"/>
              <a:t>Nivå två</a:t>
            </a:r>
          </a:p>
          <a:p>
            <a:pPr lvl="2"/>
            <a:r>
              <a:rPr lang="sv-SE" dirty="0"/>
              <a:t>Nivå tre</a:t>
            </a:r>
          </a:p>
          <a:p>
            <a:pPr lvl="3"/>
            <a:r>
              <a:rPr lang="sv-SE" dirty="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a:t>Klicka på ikonen för att lägga till en tabell</a:t>
            </a:r>
            <a:endParaRPr lang="en-GB" dirty="0"/>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dirty="0"/>
              <a:t>Rubrik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Ref idx="1001">
        <a:schemeClr val="bg1"/>
      </p:bgRef>
    </p:bg>
    <p:spTree>
      <p:nvGrpSpPr>
        <p:cNvPr id="1" name=""/>
        <p:cNvGrpSpPr/>
        <p:nvPr/>
      </p:nvGrpSpPr>
      <p:grpSpPr>
        <a:xfrm>
          <a:off x="0" y="0"/>
          <a:ext cx="0" cy="0"/>
          <a:chOff x="0" y="0"/>
          <a:chExt cx="0" cy="0"/>
        </a:xfrm>
      </p:grpSpPr>
      <p:sp>
        <p:nvSpPr>
          <p:cNvPr id="6" name="Rektangel 5"/>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3" y="1282700"/>
            <a:ext cx="3325247" cy="408178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75085" y="2125001"/>
            <a:ext cx="7650956" cy="1466282"/>
          </a:xfrm>
        </p:spPr>
        <p:txBody>
          <a:bodyPr/>
          <a:lstStyle/>
          <a:p>
            <a:r>
              <a:rPr lang="sv-SE"/>
              <a:t>Klicka här för att ändra format</a:t>
            </a:r>
          </a:p>
        </p:txBody>
      </p:sp>
      <p:sp>
        <p:nvSpPr>
          <p:cNvPr id="3" name="Underrubrik 2"/>
          <p:cNvSpPr>
            <a:spLocks noGrp="1"/>
          </p:cNvSpPr>
          <p:nvPr>
            <p:ph type="subTitle" idx="1"/>
          </p:nvPr>
        </p:nvSpPr>
        <p:spPr>
          <a:xfrm>
            <a:off x="1350169" y="3876305"/>
            <a:ext cx="6300788" cy="1748137"/>
          </a:xfrm>
        </p:spPr>
        <p:txBody>
          <a:bodyPr/>
          <a:lstStyle>
            <a:lvl1pPr marL="0" indent="0" algn="ctr">
              <a:buNone/>
              <a:defRPr/>
            </a:lvl1pPr>
            <a:lvl2pPr marL="452582" indent="0" algn="ctr">
              <a:buNone/>
              <a:defRPr/>
            </a:lvl2pPr>
            <a:lvl3pPr marL="905165" indent="0" algn="ctr">
              <a:buNone/>
              <a:defRPr/>
            </a:lvl3pPr>
            <a:lvl4pPr marL="1357747" indent="0" algn="ctr">
              <a:buNone/>
              <a:defRPr/>
            </a:lvl4pPr>
            <a:lvl5pPr marL="1810329" indent="0" algn="ctr">
              <a:buNone/>
              <a:defRPr/>
            </a:lvl5pPr>
            <a:lvl6pPr marL="2262911" indent="0" algn="ctr">
              <a:buNone/>
              <a:defRPr/>
            </a:lvl6pPr>
            <a:lvl7pPr marL="2715494" indent="0" algn="ctr">
              <a:buNone/>
              <a:defRPr/>
            </a:lvl7pPr>
            <a:lvl8pPr marL="3168076" indent="0" algn="ctr">
              <a:buNone/>
              <a:defRPr/>
            </a:lvl8pPr>
            <a:lvl9pPr marL="3620658" indent="0" algn="ctr">
              <a:buNone/>
              <a:defRPr/>
            </a:lvl9pPr>
          </a:lstStyle>
          <a:p>
            <a:r>
              <a:rPr lang="sv-SE"/>
              <a:t>Klicka här för att ändra format på underrubrik i bakgrunden</a:t>
            </a:r>
          </a:p>
        </p:txBody>
      </p:sp>
      <p:sp>
        <p:nvSpPr>
          <p:cNvPr id="4" name="Rectangle 9"/>
          <p:cNvSpPr>
            <a:spLocks noGrp="1" noChangeArrowheads="1"/>
          </p:cNvSpPr>
          <p:nvPr>
            <p:ph type="dt" sz="half" idx="10"/>
          </p:nvPr>
        </p:nvSpPr>
        <p:spPr>
          <a:xfrm>
            <a:off x="675085" y="6232490"/>
            <a:ext cx="1875234" cy="456036"/>
          </a:xfrm>
          <a:prstGeom prst="rect">
            <a:avLst/>
          </a:prstGeom>
          <a:ln/>
        </p:spPr>
        <p:txBody>
          <a:bodyPr lIns="90516" tIns="45258" rIns="90516" bIns="45258"/>
          <a:lstStyle>
            <a:lvl1pPr>
              <a:defRPr/>
            </a:lvl1pPr>
          </a:lstStyle>
          <a:p>
            <a:pPr>
              <a:defRPr/>
            </a:pPr>
            <a:endParaRPr lang="en-US" altLang="en-US"/>
          </a:p>
        </p:txBody>
      </p:sp>
      <p:sp>
        <p:nvSpPr>
          <p:cNvPr id="5" name="Rectangle 10"/>
          <p:cNvSpPr>
            <a:spLocks noGrp="1" noChangeArrowheads="1"/>
          </p:cNvSpPr>
          <p:nvPr>
            <p:ph type="ftr" sz="quarter" idx="11"/>
          </p:nvPr>
        </p:nvSpPr>
        <p:spPr>
          <a:xfrm>
            <a:off x="3075385" y="6232490"/>
            <a:ext cx="2850356" cy="456036"/>
          </a:xfrm>
          <a:prstGeom prst="rect">
            <a:avLst/>
          </a:prstGeom>
          <a:ln/>
        </p:spPr>
        <p:txBody>
          <a:bodyPr lIns="90516" tIns="45258" rIns="90516" bIns="45258"/>
          <a:lstStyle>
            <a:lvl1pPr>
              <a:defRPr/>
            </a:lvl1pPr>
          </a:lstStyle>
          <a:p>
            <a:pPr>
              <a:defRPr/>
            </a:pPr>
            <a:endParaRPr lang="en-US" altLang="en-US"/>
          </a:p>
        </p:txBody>
      </p:sp>
      <p:sp>
        <p:nvSpPr>
          <p:cNvPr id="6" name="Rectangle 11"/>
          <p:cNvSpPr>
            <a:spLocks noGrp="1" noChangeArrowheads="1"/>
          </p:cNvSpPr>
          <p:nvPr>
            <p:ph type="sldNum" sz="quarter" idx="12"/>
          </p:nvPr>
        </p:nvSpPr>
        <p:spPr>
          <a:xfrm>
            <a:off x="6000750" y="6232490"/>
            <a:ext cx="1200150" cy="456036"/>
          </a:xfrm>
          <a:prstGeom prst="rect">
            <a:avLst/>
          </a:prstGeom>
          <a:ln/>
        </p:spPr>
        <p:txBody>
          <a:bodyPr lIns="90516" tIns="45258" rIns="90516" bIns="45258"/>
          <a:lstStyle>
            <a:lvl1pPr>
              <a:defRPr/>
            </a:lvl1pPr>
          </a:lstStyle>
          <a:p>
            <a:pPr>
              <a:defRPr/>
            </a:pPr>
            <a:fld id="{D7D39437-75C8-4059-B7A6-57C69886501C}" type="slidenum">
              <a:rPr lang="en-US" altLang="en-US"/>
              <a:pPr>
                <a:defRPr/>
              </a:pPr>
              <a:t>‹#›</a:t>
            </a:fld>
            <a:endParaRPr lang="en-US" altLang="en-US"/>
          </a:p>
        </p:txBody>
      </p:sp>
    </p:spTree>
    <p:extLst>
      <p:ext uri="{BB962C8B-B14F-4D97-AF65-F5344CB8AC3E}">
        <p14:creationId xmlns:p14="http://schemas.microsoft.com/office/powerpoint/2010/main" val="103454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75084" y="1976155"/>
            <a:ext cx="3750469" cy="4104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5572" y="1976155"/>
            <a:ext cx="3750469" cy="4104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9"/>
          <p:cNvSpPr>
            <a:spLocks noGrp="1" noChangeArrowheads="1"/>
          </p:cNvSpPr>
          <p:nvPr>
            <p:ph type="dt" sz="half" idx="10"/>
          </p:nvPr>
        </p:nvSpPr>
        <p:spPr>
          <a:xfrm>
            <a:off x="675085" y="6232490"/>
            <a:ext cx="1875234" cy="456036"/>
          </a:xfrm>
          <a:prstGeom prst="rect">
            <a:avLst/>
          </a:prstGeom>
          <a:ln/>
        </p:spPr>
        <p:txBody>
          <a:bodyPr lIns="90516" tIns="45258" rIns="90516" bIns="45258"/>
          <a:lstStyle>
            <a:lvl1pPr>
              <a:defRPr/>
            </a:lvl1pPr>
          </a:lstStyle>
          <a:p>
            <a:pPr>
              <a:defRPr/>
            </a:pPr>
            <a:endParaRPr lang="en-US" altLang="en-US"/>
          </a:p>
        </p:txBody>
      </p:sp>
      <p:sp>
        <p:nvSpPr>
          <p:cNvPr id="6" name="Rectangle 10"/>
          <p:cNvSpPr>
            <a:spLocks noGrp="1" noChangeArrowheads="1"/>
          </p:cNvSpPr>
          <p:nvPr>
            <p:ph type="ftr" sz="quarter" idx="11"/>
          </p:nvPr>
        </p:nvSpPr>
        <p:spPr>
          <a:xfrm>
            <a:off x="3075385" y="6232490"/>
            <a:ext cx="2850356" cy="456036"/>
          </a:xfrm>
          <a:prstGeom prst="rect">
            <a:avLst/>
          </a:prstGeom>
          <a:ln/>
        </p:spPr>
        <p:txBody>
          <a:bodyPr lIns="90516" tIns="45258" rIns="90516" bIns="45258"/>
          <a:lstStyle>
            <a:lvl1pPr>
              <a:defRPr/>
            </a:lvl1pPr>
          </a:lstStyle>
          <a:p>
            <a:pPr>
              <a:defRPr/>
            </a:pPr>
            <a:endParaRPr lang="en-US" altLang="en-US"/>
          </a:p>
        </p:txBody>
      </p:sp>
      <p:sp>
        <p:nvSpPr>
          <p:cNvPr id="7" name="Rectangle 11"/>
          <p:cNvSpPr>
            <a:spLocks noGrp="1" noChangeArrowheads="1"/>
          </p:cNvSpPr>
          <p:nvPr>
            <p:ph type="sldNum" sz="quarter" idx="12"/>
          </p:nvPr>
        </p:nvSpPr>
        <p:spPr>
          <a:xfrm>
            <a:off x="6000750" y="6232490"/>
            <a:ext cx="1200150" cy="456036"/>
          </a:xfrm>
          <a:prstGeom prst="rect">
            <a:avLst/>
          </a:prstGeom>
          <a:ln/>
        </p:spPr>
        <p:txBody>
          <a:bodyPr lIns="90516" tIns="45258" rIns="90516" bIns="45258"/>
          <a:lstStyle>
            <a:lvl1pPr>
              <a:defRPr/>
            </a:lvl1pPr>
          </a:lstStyle>
          <a:p>
            <a:pPr>
              <a:defRPr/>
            </a:pPr>
            <a:fld id="{D3748321-C614-4FCF-8976-2AC42A7CC7BD}" type="slidenum">
              <a:rPr lang="en-US" altLang="en-US"/>
              <a:pPr>
                <a:defRPr/>
              </a:pPr>
              <a:t>‹#›</a:t>
            </a:fld>
            <a:endParaRPr lang="en-US" altLang="en-US"/>
          </a:p>
        </p:txBody>
      </p:sp>
    </p:spTree>
    <p:extLst>
      <p:ext uri="{BB962C8B-B14F-4D97-AF65-F5344CB8AC3E}">
        <p14:creationId xmlns:p14="http://schemas.microsoft.com/office/powerpoint/2010/main" val="162027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a:t>Skriv text</a:t>
            </a:r>
          </a:p>
          <a:p>
            <a:pPr lvl="1"/>
            <a:r>
              <a:rPr lang="sv-SE" dirty="0"/>
              <a:t>Nivå två</a:t>
            </a:r>
          </a:p>
          <a:p>
            <a:pPr lvl="2"/>
            <a:r>
              <a:rPr lang="sv-SE" dirty="0"/>
              <a:t>Nivå tre</a:t>
            </a:r>
          </a:p>
          <a:p>
            <a:pPr lvl="3"/>
            <a:r>
              <a:rPr lang="sv-SE" dirty="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Rubrik</a:t>
            </a:r>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a:t>Skriv text</a:t>
            </a:r>
          </a:p>
          <a:p>
            <a:pPr lvl="1"/>
            <a:r>
              <a:rPr lang="sv-SE" dirty="0"/>
              <a:t>Nivå två</a:t>
            </a:r>
          </a:p>
          <a:p>
            <a:pPr lvl="2"/>
            <a:r>
              <a:rPr lang="sv-SE" dirty="0"/>
              <a:t>Nivå tre</a:t>
            </a:r>
          </a:p>
          <a:p>
            <a:pPr lvl="3"/>
            <a:r>
              <a:rPr lang="sv-SE" dirty="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405629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a:t>Skriv text</a:t>
            </a:r>
          </a:p>
          <a:p>
            <a:pPr lvl="1"/>
            <a:r>
              <a:rPr lang="sv-SE" dirty="0"/>
              <a:t>Nivå två</a:t>
            </a:r>
          </a:p>
          <a:p>
            <a:pPr lvl="2"/>
            <a:r>
              <a:rPr lang="sv-SE" dirty="0"/>
              <a:t>Nivå tre</a:t>
            </a:r>
          </a:p>
          <a:p>
            <a:pPr lvl="3"/>
            <a:r>
              <a:rPr lang="sv-SE" dirty="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6"/>
          <a:stretch>
            <a:fillRect/>
          </a:stretch>
        </p:blipFill>
        <p:spPr>
          <a:xfrm>
            <a:off x="7824067" y="5573977"/>
            <a:ext cx="769864" cy="94501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702" r:id="rId2"/>
    <p:sldLayoutId id="2147483694" r:id="rId3"/>
    <p:sldLayoutId id="2147483695" r:id="rId4"/>
    <p:sldLayoutId id="2147483684" r:id="rId5"/>
    <p:sldLayoutId id="2147483691" r:id="rId6"/>
    <p:sldLayoutId id="2147483707" r:id="rId7"/>
    <p:sldLayoutId id="2147483683" r:id="rId8"/>
    <p:sldLayoutId id="2147483705" r:id="rId9"/>
    <p:sldLayoutId id="2147483682" r:id="rId10"/>
    <p:sldLayoutId id="2147483703" r:id="rId11"/>
    <p:sldLayoutId id="2147483689" r:id="rId12"/>
    <p:sldLayoutId id="2147483709" r:id="rId13"/>
    <p:sldLayoutId id="2147483710" r:id="rId14"/>
  </p:sldLayoutIdLst>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carl.petersson@legal.lu.s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Offentlighet och sekretess</a:t>
            </a:r>
          </a:p>
        </p:txBody>
      </p:sp>
      <p:sp>
        <p:nvSpPr>
          <p:cNvPr id="5" name="Underrubrik 4"/>
          <p:cNvSpPr>
            <a:spLocks noGrp="1"/>
          </p:cNvSpPr>
          <p:nvPr>
            <p:ph type="subTitle" idx="1"/>
          </p:nvPr>
        </p:nvSpPr>
        <p:spPr/>
        <p:txBody>
          <a:bodyPr/>
          <a:lstStyle/>
          <a:p>
            <a:r>
              <a:rPr lang="sv-SE" dirty="0"/>
              <a:t>Juridiska avdelningen</a:t>
            </a:r>
          </a:p>
        </p:txBody>
      </p:sp>
    </p:spTree>
    <p:extLst>
      <p:ext uri="{BB962C8B-B14F-4D97-AF65-F5344CB8AC3E}">
        <p14:creationId xmlns:p14="http://schemas.microsoft.com/office/powerpoint/2010/main" val="397257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sekretessgrunder</a:t>
            </a:r>
          </a:p>
        </p:txBody>
      </p:sp>
      <p:sp>
        <p:nvSpPr>
          <p:cNvPr id="3" name="Platshållare för innehåll 2"/>
          <p:cNvSpPr>
            <a:spLocks noGrp="1"/>
          </p:cNvSpPr>
          <p:nvPr>
            <p:ph idx="1"/>
          </p:nvPr>
        </p:nvSpPr>
        <p:spPr>
          <a:xfrm>
            <a:off x="657538" y="1848670"/>
            <a:ext cx="7587440" cy="3855444"/>
          </a:xfrm>
        </p:spPr>
        <p:txBody>
          <a:bodyPr/>
          <a:lstStyle/>
          <a:p>
            <a:r>
              <a:rPr lang="sv-SE" dirty="0"/>
              <a:t>överföring av sekretess när uppgift i forskningsändamål inhämtas från annan myndighet (OSL 11:3)</a:t>
            </a:r>
          </a:p>
          <a:p>
            <a:r>
              <a:rPr lang="sv-SE" dirty="0"/>
              <a:t>uppgifter som avser en enskilds personliga eller ekonomiska förhållanden </a:t>
            </a:r>
            <a:r>
              <a:rPr lang="sv-SE" dirty="0" smtClean="0"/>
              <a:t>i </a:t>
            </a:r>
            <a:r>
              <a:rPr lang="sv-SE" dirty="0"/>
              <a:t>sociologiska, psykologiska, pedagogiska eller andra beteendevetenskapliga eller samhällsvetenskapliga studier (OSF </a:t>
            </a:r>
            <a:r>
              <a:rPr lang="sv-SE" dirty="0" smtClean="0"/>
              <a:t>§7</a:t>
            </a:r>
            <a:r>
              <a:rPr lang="sv-SE" dirty="0" smtClean="0"/>
              <a:t>)</a:t>
            </a:r>
          </a:p>
          <a:p>
            <a:r>
              <a:rPr lang="sv-SE" dirty="0"/>
              <a:t>uppgifter som avser en enskilds personliga </a:t>
            </a:r>
            <a:r>
              <a:rPr lang="sv-SE" dirty="0" smtClean="0"/>
              <a:t>i miljömedicinska</a:t>
            </a:r>
            <a:r>
              <a:rPr lang="sv-SE" dirty="0"/>
              <a:t>, socialmedicinska, psykiatriska eller andra medicinska </a:t>
            </a:r>
            <a:r>
              <a:rPr lang="sv-SE" dirty="0" smtClean="0"/>
              <a:t>studier (</a:t>
            </a:r>
            <a:r>
              <a:rPr lang="sv-SE"/>
              <a:t>OSF </a:t>
            </a:r>
            <a:r>
              <a:rPr lang="sv-SE" smtClean="0"/>
              <a:t>§7</a:t>
            </a:r>
            <a:r>
              <a:rPr lang="sv-SE" dirty="0"/>
              <a:t>)</a:t>
            </a:r>
            <a:endParaRPr lang="sv-SE" dirty="0" smtClean="0"/>
          </a:p>
          <a:p>
            <a:pPr marL="0" indent="0">
              <a:buNone/>
            </a:pPr>
            <a:endParaRPr lang="sv-SE" dirty="0"/>
          </a:p>
        </p:txBody>
      </p:sp>
    </p:spTree>
    <p:extLst>
      <p:ext uri="{BB962C8B-B14F-4D97-AF65-F5344CB8AC3E}">
        <p14:creationId xmlns:p14="http://schemas.microsoft.com/office/powerpoint/2010/main" val="144039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v-SE" sz="4000" dirty="0"/>
              <a:t>Utlämnande av allmän handling</a:t>
            </a:r>
          </a:p>
        </p:txBody>
      </p:sp>
      <p:sp>
        <p:nvSpPr>
          <p:cNvPr id="17411" name="Rectangle 3"/>
          <p:cNvSpPr>
            <a:spLocks noGrp="1" noChangeArrowheads="1"/>
          </p:cNvSpPr>
          <p:nvPr>
            <p:ph type="body" idx="1"/>
          </p:nvPr>
        </p:nvSpPr>
        <p:spPr>
          <a:xfrm>
            <a:off x="657538" y="1848670"/>
            <a:ext cx="7587440" cy="3923480"/>
          </a:xfrm>
        </p:spPr>
        <p:txBody>
          <a:bodyPr/>
          <a:lstStyle/>
          <a:p>
            <a:pPr marL="531813">
              <a:tabLst>
                <a:tab pos="534988" algn="l"/>
              </a:tabLst>
            </a:pPr>
            <a:r>
              <a:rPr lang="sv-SE" sz="2400" dirty="0"/>
              <a:t>	En allmän handling ska lämnas ut: </a:t>
            </a:r>
            <a:r>
              <a:rPr lang="sv-SE" sz="2400" i="1" dirty="0"/>
              <a:t>”på begäran genast eller så snart det är möjligt på stället utan avgift”</a:t>
            </a:r>
            <a:r>
              <a:rPr lang="sv-SE" sz="2400" dirty="0"/>
              <a:t> (TF 2:12)</a:t>
            </a:r>
            <a:endParaRPr lang="sv-SE" sz="2000" dirty="0"/>
          </a:p>
          <a:p>
            <a:pPr marL="531813">
              <a:tabLst>
                <a:tab pos="534988" algn="l"/>
              </a:tabLst>
            </a:pPr>
            <a:r>
              <a:rPr lang="sv-SE" sz="2400" dirty="0"/>
              <a:t>	Man har också rätt att </a:t>
            </a:r>
            <a:r>
              <a:rPr lang="sv-SE" sz="2400" i="1" dirty="0"/>
              <a:t>”mot fastställd avgift få avskrift eller kopia av handlingen”</a:t>
            </a:r>
            <a:r>
              <a:rPr lang="sv-SE" sz="2400" dirty="0"/>
              <a:t> (TF 2:13)</a:t>
            </a:r>
            <a:endParaRPr lang="sv-SE" sz="2000" dirty="0"/>
          </a:p>
          <a:p>
            <a:pPr marL="531813">
              <a:tabLst>
                <a:tab pos="534988" algn="l"/>
              </a:tabLst>
            </a:pPr>
            <a:r>
              <a:rPr lang="sv-SE" sz="2400" dirty="0"/>
              <a:t>	Den som begär ut handling har rätt att vara anonym (TF 2:14)</a:t>
            </a:r>
          </a:p>
          <a:p>
            <a:pPr marL="531813">
              <a:tabLst>
                <a:tab pos="534988" algn="l"/>
              </a:tabLst>
            </a:pPr>
            <a:r>
              <a:rPr lang="sv-SE" sz="2400" dirty="0"/>
              <a:t>Vid nekande; informera alltid om rätten till skriftligt avslagsbeslut.</a:t>
            </a:r>
          </a:p>
          <a:p>
            <a:pPr>
              <a:buFontTx/>
              <a:buNone/>
            </a:pPr>
            <a:endParaRPr lang="sv-SE" sz="2400" dirty="0"/>
          </a:p>
          <a:p>
            <a:pPr marL="0" indent="0">
              <a:buNone/>
            </a:pPr>
            <a:r>
              <a:rPr lang="sv-SE" sz="2400" dirty="0"/>
              <a:t> </a:t>
            </a:r>
          </a:p>
        </p:txBody>
      </p:sp>
    </p:spTree>
    <p:extLst>
      <p:ext uri="{BB962C8B-B14F-4D97-AF65-F5344CB8AC3E}">
        <p14:creationId xmlns:p14="http://schemas.microsoft.com/office/powerpoint/2010/main" val="298165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Informationsskyldigheten mellan myndigheter</a:t>
            </a:r>
          </a:p>
        </p:txBody>
      </p:sp>
      <p:sp>
        <p:nvSpPr>
          <p:cNvPr id="3" name="Platshållare för innehåll 2"/>
          <p:cNvSpPr>
            <a:spLocks noGrp="1"/>
          </p:cNvSpPr>
          <p:nvPr>
            <p:ph idx="1"/>
          </p:nvPr>
        </p:nvSpPr>
        <p:spPr/>
        <p:txBody>
          <a:bodyPr/>
          <a:lstStyle/>
          <a:p>
            <a:r>
              <a:rPr lang="sv-SE" dirty="0" smtClean="0"/>
              <a:t>OSL 6 kap 5 §En </a:t>
            </a:r>
            <a:r>
              <a:rPr lang="sv-SE" dirty="0"/>
              <a:t>myndighet ska på begäran av en annan myndighet lämna uppgift som den förfogar över, om inte uppgiften är sekretessbelagd eller det skulle hindra arbetets behöriga </a:t>
            </a:r>
            <a:r>
              <a:rPr lang="sv-SE" dirty="0" smtClean="0"/>
              <a:t>gång.</a:t>
            </a:r>
          </a:p>
        </p:txBody>
      </p:sp>
    </p:spTree>
    <p:extLst>
      <p:ext uri="{BB962C8B-B14F-4D97-AF65-F5344CB8AC3E}">
        <p14:creationId xmlns:p14="http://schemas.microsoft.com/office/powerpoint/2010/main" val="197752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Informationsskyldigheten mellan myndigheter</a:t>
            </a:r>
          </a:p>
        </p:txBody>
      </p:sp>
      <p:sp>
        <p:nvSpPr>
          <p:cNvPr id="3" name="Platshållare för innehåll 2"/>
          <p:cNvSpPr>
            <a:spLocks noGrp="1"/>
          </p:cNvSpPr>
          <p:nvPr>
            <p:ph idx="1"/>
          </p:nvPr>
        </p:nvSpPr>
        <p:spPr/>
        <p:txBody>
          <a:bodyPr/>
          <a:lstStyle/>
          <a:p>
            <a:r>
              <a:rPr lang="sv-SE" dirty="0" smtClean="0"/>
              <a:t>OSL 6 kap 7 §En </a:t>
            </a:r>
            <a:r>
              <a:rPr lang="sv-SE" dirty="0"/>
              <a:t>myndighet får överklaga ett beslut av en annan myndighet att avslå den förstnämnda myndighetens begäran att få ta del av en handling eller på annat sätt få del av en uppgift, om inte annat anges i lag eller </a:t>
            </a:r>
            <a:r>
              <a:rPr lang="sv-SE" dirty="0" smtClean="0"/>
              <a:t>förordning</a:t>
            </a:r>
            <a:r>
              <a:rPr lang="sv-SE" dirty="0"/>
              <a:t>.</a:t>
            </a:r>
          </a:p>
        </p:txBody>
      </p:sp>
    </p:spTree>
    <p:extLst>
      <p:ext uri="{BB962C8B-B14F-4D97-AF65-F5344CB8AC3E}">
        <p14:creationId xmlns:p14="http://schemas.microsoft.com/office/powerpoint/2010/main" val="371178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52407" y="1596325"/>
            <a:ext cx="7177168" cy="2554545"/>
          </a:xfrm>
          <a:prstGeom prst="rect">
            <a:avLst/>
          </a:prstGeom>
        </p:spPr>
        <p:txBody>
          <a:bodyPr wrap="square">
            <a:spAutoFit/>
          </a:bodyPr>
          <a:lstStyle/>
          <a:p>
            <a:pPr>
              <a:buFontTx/>
              <a:buNone/>
            </a:pPr>
            <a:r>
              <a:rPr lang="sv-SE" sz="2000" dirty="0">
                <a:solidFill>
                  <a:schemeClr val="tx2"/>
                </a:solidFill>
              </a:rPr>
              <a:t>Mer information på universitetets hemsida, klicka er fram på: </a:t>
            </a:r>
          </a:p>
          <a:p>
            <a:pPr>
              <a:buFontTx/>
              <a:buNone/>
            </a:pPr>
            <a:endParaRPr lang="sv-SE" sz="2000" dirty="0">
              <a:solidFill>
                <a:schemeClr val="tx2"/>
              </a:solidFill>
            </a:endParaRPr>
          </a:p>
          <a:p>
            <a:pPr>
              <a:buFontTx/>
              <a:buNone/>
            </a:pPr>
            <a:r>
              <a:rPr lang="sv-SE" sz="2000" dirty="0">
                <a:solidFill>
                  <a:schemeClr val="tx2"/>
                </a:solidFill>
              </a:rPr>
              <a:t>Medarbetare – Stöd &amp; verktyg – Juridik, dokument-, &amp; ärendehantering och dataskydd - Juridik – Utlämnande av allmän handling och sekretess</a:t>
            </a:r>
          </a:p>
          <a:p>
            <a:pPr>
              <a:buFontTx/>
              <a:buNone/>
            </a:pPr>
            <a:r>
              <a:rPr lang="sv-SE" sz="2000" dirty="0">
                <a:solidFill>
                  <a:schemeClr val="tx2"/>
                </a:solidFill>
              </a:rPr>
              <a:t>	</a:t>
            </a:r>
          </a:p>
          <a:p>
            <a:pPr>
              <a:buFontTx/>
              <a:buNone/>
            </a:pPr>
            <a:r>
              <a:rPr lang="sv-SE" sz="2000" dirty="0" smtClean="0">
                <a:solidFill>
                  <a:schemeClr val="tx2"/>
                </a:solidFill>
              </a:rPr>
              <a:t>Carl Petersson, </a:t>
            </a:r>
            <a:r>
              <a:rPr lang="sv-SE" sz="2000" dirty="0" smtClean="0">
                <a:solidFill>
                  <a:schemeClr val="tx2"/>
                </a:solidFill>
                <a:hlinkClick r:id="rId3"/>
              </a:rPr>
              <a:t>carl.petersson@legal.lu.se</a:t>
            </a:r>
            <a:endParaRPr lang="sv-SE" sz="2000" dirty="0">
              <a:solidFill>
                <a:schemeClr val="tx2"/>
              </a:solidFill>
            </a:endParaRPr>
          </a:p>
        </p:txBody>
      </p:sp>
    </p:spTree>
    <p:extLst>
      <p:ext uri="{BB962C8B-B14F-4D97-AF65-F5344CB8AC3E}">
        <p14:creationId xmlns:p14="http://schemas.microsoft.com/office/powerpoint/2010/main" val="339314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08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sv-SE" sz="4000"/>
              <a:t>Offentlighet och sekretess</a:t>
            </a:r>
          </a:p>
        </p:txBody>
      </p:sp>
      <p:sp>
        <p:nvSpPr>
          <p:cNvPr id="3075" name="Rectangle 3"/>
          <p:cNvSpPr>
            <a:spLocks noGrp="1" noChangeArrowheads="1"/>
          </p:cNvSpPr>
          <p:nvPr>
            <p:ph type="body" idx="1"/>
          </p:nvPr>
        </p:nvSpPr>
        <p:spPr/>
        <p:txBody>
          <a:bodyPr/>
          <a:lstStyle/>
          <a:p>
            <a:r>
              <a:rPr lang="sv-SE" sz="2400" dirty="0"/>
              <a:t>Offentlighetsprincipen </a:t>
            </a:r>
          </a:p>
          <a:p>
            <a:r>
              <a:rPr lang="sv-SE" sz="2400" dirty="0"/>
              <a:t>Vad är en allmän handling?</a:t>
            </a:r>
          </a:p>
          <a:p>
            <a:r>
              <a:rPr lang="sv-SE" sz="2400" dirty="0"/>
              <a:t>Vilka handlingar kan sekretessbeläggas?</a:t>
            </a:r>
          </a:p>
          <a:p>
            <a:r>
              <a:rPr lang="sv-SE" sz="2400" dirty="0"/>
              <a:t>Informationsskyldigheten mellan myndigheter</a:t>
            </a:r>
          </a:p>
        </p:txBody>
      </p:sp>
    </p:spTree>
    <p:extLst>
      <p:ext uri="{BB962C8B-B14F-4D97-AF65-F5344CB8AC3E}">
        <p14:creationId xmlns:p14="http://schemas.microsoft.com/office/powerpoint/2010/main" val="287981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73522" y="690388"/>
            <a:ext cx="7650956" cy="728837"/>
          </a:xfrm>
        </p:spPr>
        <p:txBody>
          <a:bodyPr/>
          <a:lstStyle/>
          <a:p>
            <a:r>
              <a:rPr lang="sv-SE" dirty="0"/>
              <a:t>Offentlighetsprincipen</a:t>
            </a:r>
          </a:p>
        </p:txBody>
      </p:sp>
      <p:sp>
        <p:nvSpPr>
          <p:cNvPr id="5123" name="Rectangle 3"/>
          <p:cNvSpPr>
            <a:spLocks noGrp="1" noChangeArrowheads="1"/>
          </p:cNvSpPr>
          <p:nvPr>
            <p:ph type="subTitle" idx="1"/>
          </p:nvPr>
        </p:nvSpPr>
        <p:spPr>
          <a:xfrm>
            <a:off x="1350169" y="2486030"/>
            <a:ext cx="6300788" cy="3138413"/>
          </a:xfrm>
        </p:spPr>
        <p:txBody>
          <a:bodyPr/>
          <a:lstStyle/>
          <a:p>
            <a:pPr>
              <a:lnSpc>
                <a:spcPct val="90000"/>
              </a:lnSpc>
            </a:pPr>
            <a:r>
              <a:rPr lang="sv-SE" sz="2400" i="1" dirty="0"/>
              <a:t>”Till främjande av ett fritt meningsutbyte och en allsidig upplysning skall varje svensk medborgare ha rätt att taga del av allmänna handlingar.”</a:t>
            </a:r>
          </a:p>
          <a:p>
            <a:pPr>
              <a:lnSpc>
                <a:spcPct val="90000"/>
              </a:lnSpc>
            </a:pPr>
            <a:endParaRPr lang="sv-SE" i="1" dirty="0"/>
          </a:p>
          <a:p>
            <a:pPr>
              <a:lnSpc>
                <a:spcPct val="90000"/>
              </a:lnSpc>
            </a:pPr>
            <a:r>
              <a:rPr lang="sv-SE" sz="1800" dirty="0"/>
              <a:t>Tryckfrihetsförordningen 2 kap 1§</a:t>
            </a:r>
          </a:p>
        </p:txBody>
      </p:sp>
    </p:spTree>
    <p:extLst>
      <p:ext uri="{BB962C8B-B14F-4D97-AF65-F5344CB8AC3E}">
        <p14:creationId xmlns:p14="http://schemas.microsoft.com/office/powerpoint/2010/main" val="359204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5085" y="608048"/>
            <a:ext cx="7650956" cy="811177"/>
          </a:xfrm>
        </p:spPr>
        <p:txBody>
          <a:bodyPr/>
          <a:lstStyle/>
          <a:p>
            <a:r>
              <a:rPr lang="sv-SE" sz="2800" dirty="0"/>
              <a:t/>
            </a:r>
            <a:br>
              <a:rPr lang="sv-SE" sz="2800" dirty="0"/>
            </a:br>
            <a:r>
              <a:rPr lang="sv-SE" dirty="0"/>
              <a:t>Vad är en allmän handling?</a:t>
            </a:r>
          </a:p>
        </p:txBody>
      </p:sp>
      <p:sp>
        <p:nvSpPr>
          <p:cNvPr id="2" name="Rektangel 1"/>
          <p:cNvSpPr/>
          <p:nvPr/>
        </p:nvSpPr>
        <p:spPr>
          <a:xfrm>
            <a:off x="1922127" y="2083904"/>
            <a:ext cx="4765878" cy="954107"/>
          </a:xfrm>
          <a:prstGeom prst="rect">
            <a:avLst/>
          </a:prstGeom>
        </p:spPr>
        <p:txBody>
          <a:bodyPr wrap="square">
            <a:spAutoFit/>
          </a:bodyPr>
          <a:lstStyle/>
          <a:p>
            <a:pPr algn="ctr"/>
            <a:r>
              <a:rPr lang="sv-SE" sz="2400" b="0" dirty="0">
                <a:solidFill>
                  <a:schemeClr val="tx2"/>
                </a:solidFill>
              </a:rPr>
              <a:t>Förvarad hos myndigheten</a:t>
            </a:r>
            <a:r>
              <a:rPr lang="sv-SE" b="0" dirty="0">
                <a:solidFill>
                  <a:schemeClr val="tx2"/>
                </a:solidFill>
              </a:rPr>
              <a:t/>
            </a:r>
            <a:br>
              <a:rPr lang="sv-SE" b="0" dirty="0">
                <a:solidFill>
                  <a:schemeClr val="tx2"/>
                </a:solidFill>
              </a:rPr>
            </a:br>
            <a:endParaRPr lang="sv-SE" b="0" dirty="0">
              <a:solidFill>
                <a:schemeClr val="tx2"/>
              </a:solidFill>
            </a:endParaRPr>
          </a:p>
          <a:p>
            <a:pPr algn="ctr"/>
            <a:r>
              <a:rPr lang="sv-SE" sz="1400" b="0" dirty="0">
                <a:solidFill>
                  <a:schemeClr val="tx2"/>
                </a:solidFill>
              </a:rPr>
              <a:t>(Handlingen borde finnas hos myndigheten)</a:t>
            </a:r>
          </a:p>
        </p:txBody>
      </p:sp>
      <p:sp>
        <p:nvSpPr>
          <p:cNvPr id="4" name="textruta 3"/>
          <p:cNvSpPr txBox="1"/>
          <p:nvPr/>
        </p:nvSpPr>
        <p:spPr>
          <a:xfrm>
            <a:off x="1524769" y="5029200"/>
            <a:ext cx="2923965" cy="523220"/>
          </a:xfrm>
          <a:prstGeom prst="rect">
            <a:avLst/>
          </a:prstGeom>
          <a:noFill/>
        </p:spPr>
        <p:txBody>
          <a:bodyPr wrap="square" rtlCol="0">
            <a:spAutoFit/>
          </a:bodyPr>
          <a:lstStyle/>
          <a:p>
            <a:r>
              <a:rPr lang="sv-SE" sz="2800" b="0" dirty="0">
                <a:solidFill>
                  <a:schemeClr val="tx2"/>
                </a:solidFill>
              </a:rPr>
              <a:t>Inkommen</a:t>
            </a:r>
          </a:p>
        </p:txBody>
      </p:sp>
      <p:sp>
        <p:nvSpPr>
          <p:cNvPr id="6" name="textruta 5"/>
          <p:cNvSpPr txBox="1"/>
          <p:nvPr/>
        </p:nvSpPr>
        <p:spPr>
          <a:xfrm>
            <a:off x="4877055" y="5027950"/>
            <a:ext cx="2055590" cy="432414"/>
          </a:xfrm>
          <a:prstGeom prst="rect">
            <a:avLst/>
          </a:prstGeom>
          <a:noFill/>
        </p:spPr>
        <p:txBody>
          <a:bodyPr wrap="square" rtlCol="0">
            <a:spAutoFit/>
          </a:bodyPr>
          <a:lstStyle/>
          <a:p>
            <a:r>
              <a:rPr lang="sv-SE" sz="2800" b="0" dirty="0">
                <a:solidFill>
                  <a:schemeClr val="tx2"/>
                </a:solidFill>
              </a:rPr>
              <a:t>Upprättad</a:t>
            </a:r>
          </a:p>
        </p:txBody>
      </p:sp>
      <p:sp>
        <p:nvSpPr>
          <p:cNvPr id="7" name="textruta 6"/>
          <p:cNvSpPr txBox="1"/>
          <p:nvPr/>
        </p:nvSpPr>
        <p:spPr>
          <a:xfrm>
            <a:off x="3853546" y="5183365"/>
            <a:ext cx="669836" cy="276999"/>
          </a:xfrm>
          <a:prstGeom prst="rect">
            <a:avLst/>
          </a:prstGeom>
          <a:noFill/>
        </p:spPr>
        <p:txBody>
          <a:bodyPr wrap="square" rtlCol="0">
            <a:spAutoFit/>
          </a:bodyPr>
          <a:lstStyle/>
          <a:p>
            <a:r>
              <a:rPr lang="sv-SE" sz="1200" b="0" dirty="0">
                <a:solidFill>
                  <a:schemeClr val="tx2"/>
                </a:solidFill>
              </a:rPr>
              <a:t>eller</a:t>
            </a:r>
          </a:p>
        </p:txBody>
      </p:sp>
      <p:sp>
        <p:nvSpPr>
          <p:cNvPr id="8" name="Ned 7"/>
          <p:cNvSpPr/>
          <p:nvPr/>
        </p:nvSpPr>
        <p:spPr bwMode="auto">
          <a:xfrm rot="1600770">
            <a:off x="2825870" y="3007492"/>
            <a:ext cx="428950" cy="2177221"/>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14" name="Ned 13"/>
          <p:cNvSpPr/>
          <p:nvPr/>
        </p:nvSpPr>
        <p:spPr bwMode="auto">
          <a:xfrm rot="20186975" flipH="1">
            <a:off x="5062963" y="3032626"/>
            <a:ext cx="460748" cy="2094353"/>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205970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sz="4000" dirty="0"/>
              <a:t>”Inkommen” allmän handling</a:t>
            </a:r>
          </a:p>
        </p:txBody>
      </p:sp>
      <p:sp>
        <p:nvSpPr>
          <p:cNvPr id="7171" name="Rectangle 3"/>
          <p:cNvSpPr>
            <a:spLocks noGrp="1" noChangeArrowheads="1"/>
          </p:cNvSpPr>
          <p:nvPr>
            <p:ph type="body" idx="1"/>
          </p:nvPr>
        </p:nvSpPr>
        <p:spPr/>
        <p:txBody>
          <a:bodyPr/>
          <a:lstStyle/>
          <a:p>
            <a:pPr>
              <a:buFontTx/>
              <a:buNone/>
            </a:pPr>
            <a:r>
              <a:rPr lang="sv-SE" dirty="0"/>
              <a:t>	</a:t>
            </a:r>
          </a:p>
          <a:p>
            <a:pPr>
              <a:buFontTx/>
              <a:buNone/>
            </a:pPr>
            <a:r>
              <a:rPr lang="sv-SE" dirty="0"/>
              <a:t>	Så snart en handling:</a:t>
            </a:r>
          </a:p>
          <a:p>
            <a:r>
              <a:rPr lang="sv-SE" dirty="0"/>
              <a:t>anländer till myndighetens adress eller </a:t>
            </a:r>
          </a:p>
          <a:p>
            <a:r>
              <a:rPr lang="sv-SE" dirty="0"/>
              <a:t>kommer behörig befattningshavare tillhanda.</a:t>
            </a:r>
          </a:p>
          <a:p>
            <a:endParaRPr lang="sv-SE" dirty="0"/>
          </a:p>
        </p:txBody>
      </p:sp>
      <p:pic>
        <p:nvPicPr>
          <p:cNvPr id="2" name="Bildobjekt 1"/>
          <p:cNvPicPr>
            <a:picLocks noChangeAspect="1"/>
          </p:cNvPicPr>
          <p:nvPr/>
        </p:nvPicPr>
        <p:blipFill>
          <a:blip r:embed="rId3"/>
          <a:stretch>
            <a:fillRect/>
          </a:stretch>
        </p:blipFill>
        <p:spPr>
          <a:xfrm>
            <a:off x="2938382" y="4007944"/>
            <a:ext cx="1828959" cy="1828959"/>
          </a:xfrm>
          <a:prstGeom prst="rect">
            <a:avLst/>
          </a:prstGeom>
        </p:spPr>
      </p:pic>
    </p:spTree>
    <p:extLst>
      <p:ext uri="{BB962C8B-B14F-4D97-AF65-F5344CB8AC3E}">
        <p14:creationId xmlns:p14="http://schemas.microsoft.com/office/powerpoint/2010/main" val="321840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v-SE" sz="4000" dirty="0"/>
              <a:t>”Upprättad” allmän handling</a:t>
            </a:r>
            <a:r>
              <a:rPr lang="sv-SE" dirty="0"/>
              <a:t> </a:t>
            </a:r>
          </a:p>
        </p:txBody>
      </p:sp>
      <p:sp>
        <p:nvSpPr>
          <p:cNvPr id="8195" name="Rectangle 3"/>
          <p:cNvSpPr>
            <a:spLocks noGrp="1" noChangeArrowheads="1"/>
          </p:cNvSpPr>
          <p:nvPr>
            <p:ph type="body" idx="1"/>
          </p:nvPr>
        </p:nvSpPr>
        <p:spPr/>
        <p:txBody>
          <a:bodyPr/>
          <a:lstStyle/>
          <a:p>
            <a:pPr marL="0" indent="0">
              <a:buNone/>
            </a:pPr>
            <a:r>
              <a:rPr lang="sv-SE" sz="2000" dirty="0"/>
              <a:t>1. Handlingar som expedieras </a:t>
            </a:r>
          </a:p>
          <a:p>
            <a:pPr marL="0" indent="0">
              <a:buNone/>
            </a:pPr>
            <a:r>
              <a:rPr lang="sv-SE" sz="2000" dirty="0"/>
              <a:t>- </a:t>
            </a:r>
            <a:r>
              <a:rPr lang="sv-SE" sz="1800" dirty="0"/>
              <a:t>i och med expedieringen</a:t>
            </a:r>
          </a:p>
          <a:p>
            <a:endParaRPr lang="sv-SE" sz="1800" dirty="0"/>
          </a:p>
          <a:p>
            <a:pPr marL="0" indent="0">
              <a:buNone/>
            </a:pPr>
            <a:r>
              <a:rPr lang="sv-SE" sz="2000" dirty="0"/>
              <a:t>2. Handlingar som hör till ärende men inte expedieras</a:t>
            </a:r>
          </a:p>
          <a:p>
            <a:pPr marL="0" indent="0">
              <a:buNone/>
            </a:pPr>
            <a:r>
              <a:rPr lang="sv-SE" sz="2000" dirty="0"/>
              <a:t>- </a:t>
            </a:r>
            <a:r>
              <a:rPr lang="sv-SE" sz="1800" dirty="0"/>
              <a:t>när ärendet avslutas</a:t>
            </a:r>
          </a:p>
          <a:p>
            <a:endParaRPr lang="sv-SE" sz="2000" dirty="0"/>
          </a:p>
          <a:p>
            <a:pPr marL="0" indent="0">
              <a:buNone/>
            </a:pPr>
            <a:r>
              <a:rPr lang="sv-SE" sz="2000" dirty="0"/>
              <a:t>3. Handlingar som inte expedierats eller hör till ärende </a:t>
            </a:r>
          </a:p>
          <a:p>
            <a:pPr marL="0" indent="0">
              <a:buNone/>
            </a:pPr>
            <a:r>
              <a:rPr lang="sv-SE" sz="2000" dirty="0"/>
              <a:t>- </a:t>
            </a:r>
            <a:r>
              <a:rPr lang="sv-SE" sz="1800" dirty="0"/>
              <a:t>när de justerats eller på annat sätt färdigställts</a:t>
            </a:r>
          </a:p>
          <a:p>
            <a:pPr marL="0" indent="0">
              <a:buNone/>
            </a:pPr>
            <a:endParaRPr lang="sv-SE" sz="2000" dirty="0"/>
          </a:p>
          <a:p>
            <a:pPr marL="0" indent="0">
              <a:buNone/>
            </a:pPr>
            <a:r>
              <a:rPr lang="sv-SE" sz="2000" dirty="0"/>
              <a:t>4. Diarier, journaler, register och dylikt</a:t>
            </a:r>
          </a:p>
          <a:p>
            <a:pPr marL="0" indent="0">
              <a:buNone/>
            </a:pPr>
            <a:r>
              <a:rPr lang="sv-SE" sz="2000" dirty="0"/>
              <a:t>- </a:t>
            </a:r>
            <a:r>
              <a:rPr lang="sv-SE" sz="1800" dirty="0"/>
              <a:t>så snart de färdigställts för anteckning </a:t>
            </a:r>
          </a:p>
        </p:txBody>
      </p:sp>
    </p:spTree>
    <p:extLst>
      <p:ext uri="{BB962C8B-B14F-4D97-AF65-F5344CB8AC3E}">
        <p14:creationId xmlns:p14="http://schemas.microsoft.com/office/powerpoint/2010/main" val="23114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9DF3-1B14-244C-B386-5E86B144D5A5}"/>
              </a:ext>
            </a:extLst>
          </p:cNvPr>
          <p:cNvSpPr>
            <a:spLocks noGrp="1"/>
          </p:cNvSpPr>
          <p:nvPr>
            <p:ph type="title"/>
          </p:nvPr>
        </p:nvSpPr>
        <p:spPr/>
        <p:txBody>
          <a:bodyPr/>
          <a:lstStyle/>
          <a:p>
            <a:r>
              <a:rPr lang="sv-SE" dirty="0"/>
              <a:t>E-post</a:t>
            </a:r>
          </a:p>
        </p:txBody>
      </p:sp>
      <p:sp>
        <p:nvSpPr>
          <p:cNvPr id="3" name="Content Placeholder 2">
            <a:extLst>
              <a:ext uri="{FF2B5EF4-FFF2-40B4-BE49-F238E27FC236}">
                <a16:creationId xmlns:a16="http://schemas.microsoft.com/office/drawing/2014/main" id="{12D35BBC-EA02-DA4C-BCD4-F62B206628E1}"/>
              </a:ext>
            </a:extLst>
          </p:cNvPr>
          <p:cNvSpPr>
            <a:spLocks noGrp="1"/>
          </p:cNvSpPr>
          <p:nvPr>
            <p:ph idx="1"/>
          </p:nvPr>
        </p:nvSpPr>
        <p:spPr>
          <a:xfrm>
            <a:off x="660932" y="1889310"/>
            <a:ext cx="7587440" cy="3563159"/>
          </a:xfrm>
        </p:spPr>
        <p:txBody>
          <a:bodyPr/>
          <a:lstStyle/>
          <a:p>
            <a:r>
              <a:rPr lang="sv-SE" sz="2400" dirty="0"/>
              <a:t>Internt skickad – generellt sett inte att anses som allmän handling, om inte:</a:t>
            </a:r>
          </a:p>
          <a:p>
            <a:pPr marL="0" indent="0">
              <a:buNone/>
            </a:pPr>
            <a:r>
              <a:rPr lang="sv-SE" sz="2400" dirty="0"/>
              <a:t>   - ärendeanknytning</a:t>
            </a:r>
          </a:p>
          <a:p>
            <a:pPr marL="0" indent="0">
              <a:buNone/>
            </a:pPr>
            <a:r>
              <a:rPr lang="sv-SE" sz="2400" dirty="0"/>
              <a:t>   - på annat sätt färdigställd </a:t>
            </a:r>
          </a:p>
          <a:p>
            <a:endParaRPr lang="sv-SE" sz="2400" dirty="0"/>
          </a:p>
          <a:p>
            <a:r>
              <a:rPr lang="sv-SE" sz="2400" dirty="0"/>
              <a:t>Externt skickad – expedierad och därmed upprättad, d.v.s. allmän handling</a:t>
            </a:r>
          </a:p>
        </p:txBody>
      </p:sp>
    </p:spTree>
    <p:extLst>
      <p:ext uri="{BB962C8B-B14F-4D97-AF65-F5344CB8AC3E}">
        <p14:creationId xmlns:p14="http://schemas.microsoft.com/office/powerpoint/2010/main" val="296044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v-SE" sz="4000" dirty="0"/>
              <a:t>Sekretess för allmänna handlingar</a:t>
            </a:r>
          </a:p>
        </p:txBody>
      </p:sp>
      <p:sp>
        <p:nvSpPr>
          <p:cNvPr id="2" name="textruta 1"/>
          <p:cNvSpPr txBox="1"/>
          <p:nvPr/>
        </p:nvSpPr>
        <p:spPr>
          <a:xfrm>
            <a:off x="2948940" y="1932950"/>
            <a:ext cx="3360420" cy="523220"/>
          </a:xfrm>
          <a:prstGeom prst="rect">
            <a:avLst/>
          </a:prstGeom>
          <a:noFill/>
        </p:spPr>
        <p:txBody>
          <a:bodyPr wrap="square" rtlCol="0">
            <a:spAutoFit/>
          </a:bodyPr>
          <a:lstStyle/>
          <a:p>
            <a:r>
              <a:rPr lang="sv-SE" sz="2800" b="0" dirty="0">
                <a:solidFill>
                  <a:schemeClr val="tx2"/>
                </a:solidFill>
              </a:rPr>
              <a:t>Allmän handling</a:t>
            </a:r>
          </a:p>
        </p:txBody>
      </p:sp>
      <p:sp>
        <p:nvSpPr>
          <p:cNvPr id="4" name="textruta 3"/>
          <p:cNvSpPr txBox="1"/>
          <p:nvPr/>
        </p:nvSpPr>
        <p:spPr>
          <a:xfrm>
            <a:off x="1348740" y="3864679"/>
            <a:ext cx="1943100" cy="523220"/>
          </a:xfrm>
          <a:prstGeom prst="rect">
            <a:avLst/>
          </a:prstGeom>
          <a:noFill/>
        </p:spPr>
        <p:txBody>
          <a:bodyPr wrap="square" rtlCol="0">
            <a:spAutoFit/>
          </a:bodyPr>
          <a:lstStyle/>
          <a:p>
            <a:r>
              <a:rPr lang="sv-SE" sz="2800" b="0" dirty="0">
                <a:solidFill>
                  <a:schemeClr val="tx2"/>
                </a:solidFill>
              </a:rPr>
              <a:t>Offentlig</a:t>
            </a:r>
          </a:p>
        </p:txBody>
      </p:sp>
      <p:sp>
        <p:nvSpPr>
          <p:cNvPr id="9" name="textruta 8"/>
          <p:cNvSpPr txBox="1"/>
          <p:nvPr/>
        </p:nvSpPr>
        <p:spPr>
          <a:xfrm>
            <a:off x="4975860" y="3873638"/>
            <a:ext cx="2956560" cy="523220"/>
          </a:xfrm>
          <a:prstGeom prst="rect">
            <a:avLst/>
          </a:prstGeom>
          <a:noFill/>
        </p:spPr>
        <p:txBody>
          <a:bodyPr wrap="square" rtlCol="0">
            <a:spAutoFit/>
          </a:bodyPr>
          <a:lstStyle/>
          <a:p>
            <a:r>
              <a:rPr lang="sv-SE" sz="2800" b="0" dirty="0">
                <a:solidFill>
                  <a:srgbClr val="FF0000"/>
                </a:solidFill>
              </a:rPr>
              <a:t>Sekretessbelagd</a:t>
            </a:r>
          </a:p>
        </p:txBody>
      </p:sp>
      <p:sp>
        <p:nvSpPr>
          <p:cNvPr id="5" name="Ned 4"/>
          <p:cNvSpPr/>
          <p:nvPr/>
        </p:nvSpPr>
        <p:spPr bwMode="auto">
          <a:xfrm rot="2566038">
            <a:off x="2728247" y="2330229"/>
            <a:ext cx="582428" cy="1727419"/>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11" name="Ned 10"/>
          <p:cNvSpPr/>
          <p:nvPr/>
        </p:nvSpPr>
        <p:spPr bwMode="auto">
          <a:xfrm rot="19071839">
            <a:off x="5277752" y="2399955"/>
            <a:ext cx="582428" cy="1641673"/>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6" name="textruta 5"/>
          <p:cNvSpPr txBox="1"/>
          <p:nvPr/>
        </p:nvSpPr>
        <p:spPr>
          <a:xfrm>
            <a:off x="1348740" y="5074920"/>
            <a:ext cx="6835140" cy="1446550"/>
          </a:xfrm>
          <a:prstGeom prst="rect">
            <a:avLst/>
          </a:prstGeom>
          <a:noFill/>
        </p:spPr>
        <p:txBody>
          <a:bodyPr wrap="square" rtlCol="0">
            <a:spAutoFit/>
          </a:bodyPr>
          <a:lstStyle/>
          <a:p>
            <a:r>
              <a:rPr lang="sv-SE" sz="2200" b="0" dirty="0">
                <a:solidFill>
                  <a:schemeClr val="tx2"/>
                </a:solidFill>
              </a:rPr>
              <a:t>Huvudregeln är att allmänna handlingar är offentliga! </a:t>
            </a:r>
          </a:p>
          <a:p>
            <a:endParaRPr lang="sv-SE" sz="2200" b="0" dirty="0">
              <a:solidFill>
                <a:schemeClr val="tx2"/>
              </a:solidFill>
            </a:endParaRPr>
          </a:p>
          <a:p>
            <a:r>
              <a:rPr lang="sv-SE" sz="2200" b="0" dirty="0">
                <a:solidFill>
                  <a:schemeClr val="tx2"/>
                </a:solidFill>
              </a:rPr>
              <a:t>För att en handling ska beläggas med sekretess måste uttryckligt stöd finnas i OSL.</a:t>
            </a:r>
          </a:p>
        </p:txBody>
      </p:sp>
      <p:pic>
        <p:nvPicPr>
          <p:cNvPr id="3" name="Bildobjekt 2"/>
          <p:cNvPicPr>
            <a:picLocks noChangeAspect="1"/>
          </p:cNvPicPr>
          <p:nvPr/>
        </p:nvPicPr>
        <p:blipFill>
          <a:blip r:embed="rId3"/>
          <a:stretch>
            <a:fillRect/>
          </a:stretch>
        </p:blipFill>
        <p:spPr>
          <a:xfrm>
            <a:off x="710807" y="1898363"/>
            <a:ext cx="1609483" cy="1975275"/>
          </a:xfrm>
          <a:prstGeom prst="rect">
            <a:avLst/>
          </a:prstGeom>
        </p:spPr>
      </p:pic>
      <p:pic>
        <p:nvPicPr>
          <p:cNvPr id="7" name="Bildobjekt 6"/>
          <p:cNvPicPr>
            <a:picLocks noChangeAspect="1"/>
          </p:cNvPicPr>
          <p:nvPr/>
        </p:nvPicPr>
        <p:blipFill>
          <a:blip r:embed="rId4"/>
          <a:stretch>
            <a:fillRect/>
          </a:stretch>
        </p:blipFill>
        <p:spPr>
          <a:xfrm>
            <a:off x="6562877" y="2101658"/>
            <a:ext cx="1369543" cy="1402624"/>
          </a:xfrm>
          <a:prstGeom prst="rect">
            <a:avLst/>
          </a:prstGeom>
        </p:spPr>
      </p:pic>
    </p:spTree>
    <p:extLst>
      <p:ext uri="{BB962C8B-B14F-4D97-AF65-F5344CB8AC3E}">
        <p14:creationId xmlns:p14="http://schemas.microsoft.com/office/powerpoint/2010/main" val="23719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Några sekretessgrunder</a:t>
            </a:r>
            <a:endParaRPr lang="sv-SE" dirty="0"/>
          </a:p>
        </p:txBody>
      </p:sp>
      <p:sp>
        <p:nvSpPr>
          <p:cNvPr id="3" name="Platshållare för innehåll 2"/>
          <p:cNvSpPr>
            <a:spLocks noGrp="1"/>
          </p:cNvSpPr>
          <p:nvPr>
            <p:ph idx="1"/>
          </p:nvPr>
        </p:nvSpPr>
        <p:spPr/>
        <p:txBody>
          <a:bodyPr/>
          <a:lstStyle/>
          <a:p>
            <a:r>
              <a:rPr lang="sv-SE" dirty="0"/>
              <a:t>behandling i strid med dataskyddsregleringen (OSL 21:7</a:t>
            </a:r>
            <a:r>
              <a:rPr lang="sv-SE" dirty="0" smtClean="0"/>
              <a:t>)</a:t>
            </a:r>
          </a:p>
          <a:p>
            <a:r>
              <a:rPr lang="sv-SE" dirty="0" smtClean="0"/>
              <a:t>psykologisk </a:t>
            </a:r>
            <a:r>
              <a:rPr lang="sv-SE" dirty="0"/>
              <a:t>undersökning för forskningsändamål (OSL 24:1) </a:t>
            </a:r>
          </a:p>
          <a:p>
            <a:r>
              <a:rPr lang="sv-SE" dirty="0" smtClean="0"/>
              <a:t>dialektologisk </a:t>
            </a:r>
            <a:r>
              <a:rPr lang="sv-SE" dirty="0"/>
              <a:t>och etnologisk upptagning (OSL 24:4) </a:t>
            </a:r>
          </a:p>
          <a:p>
            <a:r>
              <a:rPr lang="sv-SE" dirty="0" smtClean="0"/>
              <a:t>uppdragssekretess </a:t>
            </a:r>
            <a:r>
              <a:rPr lang="sv-SE" dirty="0"/>
              <a:t>(OSL 31:12) </a:t>
            </a:r>
          </a:p>
          <a:p>
            <a:r>
              <a:rPr lang="sv-SE" dirty="0" smtClean="0"/>
              <a:t>patentsekretess </a:t>
            </a:r>
            <a:r>
              <a:rPr lang="sv-SE" dirty="0"/>
              <a:t>(OSL 31:20-21) </a:t>
            </a:r>
          </a:p>
          <a:p>
            <a:r>
              <a:rPr lang="sv-SE" dirty="0" smtClean="0"/>
              <a:t>samverkansforskning </a:t>
            </a:r>
            <a:r>
              <a:rPr lang="sv-SE" dirty="0"/>
              <a:t>(OSL 24:5) </a:t>
            </a:r>
          </a:p>
          <a:p>
            <a:r>
              <a:rPr lang="sv-SE" dirty="0" smtClean="0"/>
              <a:t>statistikproduktion </a:t>
            </a:r>
            <a:r>
              <a:rPr lang="sv-SE" dirty="0"/>
              <a:t>och statistisk forskning (OSL 24:8) </a:t>
            </a:r>
          </a:p>
          <a:p>
            <a:pPr marL="0" indent="0">
              <a:buNone/>
            </a:pPr>
            <a:endParaRPr lang="sv-SE" dirty="0"/>
          </a:p>
          <a:p>
            <a:endParaRPr lang="sv-SE" dirty="0"/>
          </a:p>
        </p:txBody>
      </p:sp>
    </p:spTree>
    <p:extLst>
      <p:ext uri="{BB962C8B-B14F-4D97-AF65-F5344CB8AC3E}">
        <p14:creationId xmlns:p14="http://schemas.microsoft.com/office/powerpoint/2010/main" val="2007209391"/>
      </p:ext>
    </p:extLst>
  </p:cSld>
  <p:clrMapOvr>
    <a:masterClrMapping/>
  </p:clrMapOvr>
</p:sld>
</file>

<file path=ppt/theme/theme1.xml><?xml version="1.0" encoding="utf-8"?>
<a:theme xmlns:a="http://schemas.openxmlformats.org/drawingml/2006/main" name="LU_PPT-mall_2012_SV_121127">
  <a:themeElements>
    <a:clrScheme name="Anpassad 3">
      <a:dk1>
        <a:srgbClr val="9C6114"/>
      </a:dk1>
      <a:lt1>
        <a:srgbClr val="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LU_PPT-mall_2012_SV_121127</Template>
  <TotalTime>1083</TotalTime>
  <Words>561</Words>
  <Application>Microsoft Office PowerPoint</Application>
  <PresentationFormat>Anpassad</PresentationFormat>
  <Paragraphs>90</Paragraphs>
  <Slides>15</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ＭＳ Ｐゴシック</vt:lpstr>
      <vt:lpstr>Arial</vt:lpstr>
      <vt:lpstr>Calibri</vt:lpstr>
      <vt:lpstr>Lucida Grande</vt:lpstr>
      <vt:lpstr>Times New Roman</vt:lpstr>
      <vt:lpstr>LU_PPT-mall_2012_SV_121127</vt:lpstr>
      <vt:lpstr>Offentlighet och sekretess</vt:lpstr>
      <vt:lpstr>Offentlighet och sekretess</vt:lpstr>
      <vt:lpstr>Offentlighetsprincipen</vt:lpstr>
      <vt:lpstr> Vad är en allmän handling?</vt:lpstr>
      <vt:lpstr>”Inkommen” allmän handling</vt:lpstr>
      <vt:lpstr>”Upprättad” allmän handling </vt:lpstr>
      <vt:lpstr>E-post</vt:lpstr>
      <vt:lpstr>Sekretess för allmänna handlingar</vt:lpstr>
      <vt:lpstr>Några sekretessgrunder</vt:lpstr>
      <vt:lpstr>Några sekretessgrunder</vt:lpstr>
      <vt:lpstr>Utlämnande av allmän handling</vt:lpstr>
      <vt:lpstr>Informationsskyldigheten mellan myndigheter</vt:lpstr>
      <vt:lpstr>Informationsskyldigheten mellan myndigheter</vt:lpstr>
      <vt:lpstr>PowerPoint-presentation</vt:lpstr>
      <vt:lpstr>PowerPoint-presentation</vt:lpstr>
    </vt:vector>
  </TitlesOfParts>
  <Company>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 Petersson</dc:creator>
  <cp:lastModifiedBy>Carl Petersson</cp:lastModifiedBy>
  <cp:revision>80</cp:revision>
  <cp:lastPrinted>2021-05-19T10:44:44Z</cp:lastPrinted>
  <dcterms:created xsi:type="dcterms:W3CDTF">2013-04-18T14:37:28Z</dcterms:created>
  <dcterms:modified xsi:type="dcterms:W3CDTF">2022-04-08T14:37:32Z</dcterms:modified>
</cp:coreProperties>
</file>