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74" r:id="rId3"/>
    <p:sldId id="275" r:id="rId4"/>
    <p:sldId id="276" r:id="rId5"/>
    <p:sldId id="278" r:id="rId6"/>
    <p:sldId id="277" r:id="rId7"/>
    <p:sldId id="279" r:id="rId8"/>
    <p:sldId id="268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llanmörkt format 3 - Dekorfär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llanmörkt format 3 - 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Mörkt format 1 - Dekorfär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Mörkt format 2 - Dekorfärg 5/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Mörkt format 2 - Dekorfärg 1/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Mörkt format 1 - Dekorfärg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Ljust format 2 - Dekorfär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08"/>
    <p:restoredTop sz="97840"/>
  </p:normalViewPr>
  <p:slideViewPr>
    <p:cSldViewPr snapToGrid="0" snapToObjects="1" showGuides="1">
      <p:cViewPr varScale="1">
        <p:scale>
          <a:sx n="160" d="100"/>
          <a:sy n="160" d="100"/>
        </p:scale>
        <p:origin x="870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14DD3-62EE-7048-9559-A20293B3E60D}" type="datetimeFigureOut">
              <a:rPr lang="sv-SE" smtClean="0"/>
              <a:t>2022-03-29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35BF2-85D5-404D-8153-DE011A72B3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10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35BF2-85D5-404D-8153-DE011A72B397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0334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10" b="15718"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 descr="Lunds universitets logotyp.">
            <a:extLst>
              <a:ext uri="{FF2B5EF4-FFF2-40B4-BE49-F238E27FC236}">
                <a16:creationId xmlns:a16="http://schemas.microsoft.com/office/drawing/2014/main" id="{3A8EFBAE-371E-E046-8879-6F2B8A74E5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1761" y="1632438"/>
            <a:ext cx="808477" cy="99321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A3C37CF-2E7F-204C-BAF4-14554C428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3855" y="1605990"/>
            <a:ext cx="5146058" cy="73411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Enradig titel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 userDrawn="1"/>
        </p:nvCxnSpPr>
        <p:spPr>
          <a:xfrm>
            <a:off x="6853855" y="2336984"/>
            <a:ext cx="514605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3854" y="2453762"/>
            <a:ext cx="5146059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E67EF931-F7AE-D74F-A8D9-A4EA6F28174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7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FDE34647-2FEA-054E-80E8-C0FCC8DEB358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2159999"/>
            <a:ext cx="8820000" cy="3960000"/>
          </a:xfr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6"/>
              </a:buClr>
              <a:defRPr>
                <a:solidFill>
                  <a:schemeClr val="bg1"/>
                </a:solidFill>
              </a:defRPr>
            </a:lvl6pPr>
            <a:lvl7pPr marL="2743200" indent="0">
              <a:buNone/>
              <a:defRPr/>
            </a:lvl7pPr>
          </a:lstStyle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15257BE-35D3-D844-83B2-2101D6EABB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49843" y="5560557"/>
            <a:ext cx="768614" cy="94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28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ör skrymmand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59999"/>
            <a:ext cx="8820000" cy="1199860"/>
          </a:xfrm>
        </p:spPr>
        <p:txBody>
          <a:bodyPr bIns="0" anchor="ctr" anchorCtr="0">
            <a:normAutofit/>
          </a:bodyPr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1559859"/>
            <a:ext cx="8820000" cy="4560140"/>
          </a:xfrm>
        </p:spPr>
        <p:txBody>
          <a:bodyPr/>
          <a:lstStyle>
            <a:lvl7pPr marL="2743200" indent="0">
              <a:buNone/>
              <a:defRPr/>
            </a:lvl7pPr>
          </a:lstStyle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0E479E5-288B-7A47-B597-EE9C6BB0B1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49843" y="5560557"/>
            <a:ext cx="768614" cy="9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4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ör skrymmande grafik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81A3E1B-C332-BE46-9FEB-739A7F90AAC9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59999"/>
            <a:ext cx="8820000" cy="1199860"/>
          </a:xfrm>
        </p:spPr>
        <p:txBody>
          <a:bodyPr bIns="0"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1559859"/>
            <a:ext cx="8820000" cy="4560140"/>
          </a:xfr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6"/>
              </a:buClr>
              <a:defRPr>
                <a:solidFill>
                  <a:schemeClr val="bg1"/>
                </a:solidFill>
              </a:defRPr>
            </a:lvl6pPr>
            <a:lvl7pPr marL="2743200" indent="0">
              <a:buNone/>
              <a:defRPr/>
            </a:lvl7pPr>
          </a:lstStyle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A7B0887-EC14-A045-90B3-E282E8295B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49843" y="5560557"/>
            <a:ext cx="768614" cy="94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21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ör jättemyck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188914"/>
            <a:ext cx="10440000" cy="1071086"/>
          </a:xfrm>
        </p:spPr>
        <p:txBody>
          <a:bodyPr bIns="0" anchor="ctr" anchorCtr="0">
            <a:normAutofit/>
          </a:bodyPr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00000" y="1259998"/>
            <a:ext cx="10440000" cy="5409090"/>
          </a:xfrm>
        </p:spPr>
        <p:txBody>
          <a:bodyPr/>
          <a:lstStyle>
            <a:lvl7pPr marL="2743200" indent="0">
              <a:buNone/>
              <a:defRPr/>
            </a:lvl7pPr>
          </a:lstStyle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4FE1865-017A-0346-90CC-08F3F1E48E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49843" y="5560557"/>
            <a:ext cx="768614" cy="9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3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ör jättemycket text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E7D8CD1-C060-BC4F-99D0-93925AD78847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000" y="188914"/>
            <a:ext cx="10440000" cy="1071086"/>
          </a:xfrm>
        </p:spPr>
        <p:txBody>
          <a:bodyPr bIns="0"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00000" y="1259998"/>
            <a:ext cx="10440000" cy="5409089"/>
          </a:xfr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6"/>
              </a:buClr>
              <a:defRPr>
                <a:solidFill>
                  <a:schemeClr val="bg1"/>
                </a:solidFill>
              </a:defRPr>
            </a:lvl6pPr>
            <a:lvl7pPr marL="2743200" indent="0">
              <a:buNone/>
              <a:defRPr/>
            </a:lvl7pPr>
          </a:lstStyle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CA5F958-743D-3C41-B76C-D06204C79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49843" y="5560557"/>
            <a:ext cx="768614" cy="94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45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ruta 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11807825" cy="6480175"/>
          </a:xfrm>
          <a:solidFill>
            <a:schemeClr val="bg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D19B9C2-70AA-3747-8E78-329608E61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7600" y="4880235"/>
            <a:ext cx="5294400" cy="1205418"/>
          </a:xfrm>
          <a:solidFill>
            <a:schemeClr val="bg1"/>
          </a:solidFill>
        </p:spPr>
        <p:txBody>
          <a:bodyPr wrap="square" lIns="540000" tIns="360000" rIns="360000" bIns="468000">
            <a:spAutoFit/>
          </a:bodyPr>
          <a:lstStyle>
            <a:lvl1pPr>
              <a:lnSpc>
                <a:spcPct val="100000"/>
              </a:lnSpc>
              <a:defRPr sz="2400" baseline="0"/>
            </a:lvl1pPr>
          </a:lstStyle>
          <a:p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4026514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rut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11807825" cy="6480175"/>
          </a:xfrm>
          <a:solidFill>
            <a:schemeClr val="bg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BC89AA35-97B1-624B-B69D-58914AF5B3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5612" y="4880235"/>
            <a:ext cx="4116387" cy="1205418"/>
          </a:xfrm>
          <a:solidFill>
            <a:schemeClr val="bg1"/>
          </a:solidFill>
        </p:spPr>
        <p:txBody>
          <a:bodyPr wrap="square" lIns="540000" tIns="360000" rIns="360000" bIns="468000">
            <a:spAutoFit/>
          </a:bodyPr>
          <a:lstStyle>
            <a:lvl1pPr>
              <a:lnSpc>
                <a:spcPct val="100000"/>
              </a:lnSpc>
              <a:defRPr sz="2400" baseline="0"/>
            </a:lvl1pPr>
          </a:lstStyle>
          <a:p>
            <a:r>
              <a:rPr lang="sv-SE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3252062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och kärnfullt budsk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EFEA4A-5ABD-6A4D-88CB-42E58CB14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2786400"/>
            <a:ext cx="11088000" cy="615553"/>
          </a:xfrm>
        </p:spPr>
        <p:txBody>
          <a:bodyPr bIns="0" anchor="ctr" anchorCtr="0">
            <a:spAutoFit/>
          </a:bodyPr>
          <a:lstStyle>
            <a:lvl1pPr algn="ctr">
              <a:lnSpc>
                <a:spcPct val="100000"/>
              </a:lnSpc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392BF5D-380B-9244-837F-4969BAD00B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49843" y="5560557"/>
            <a:ext cx="768614" cy="9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41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och kärnfullt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29DD6FC-67D4-1147-8BFB-BFE7374E65BA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6EFEA4A-5ABD-6A4D-88CB-42E58CB14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2785298"/>
            <a:ext cx="11088000" cy="615553"/>
          </a:xfrm>
        </p:spPr>
        <p:txBody>
          <a:bodyPr bIns="0" anchor="ctr" anchorCtr="0">
            <a:sp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06ADD2F-64FB-A842-A4B8-B38527D1D9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49843" y="5560557"/>
            <a:ext cx="768614" cy="94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44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6" name="Platshållare för bild 3">
            <a:extLst>
              <a:ext uri="{FF2B5EF4-FFF2-40B4-BE49-F238E27FC236}">
                <a16:creationId xmlns:a16="http://schemas.microsoft.com/office/drawing/2014/main" id="{04D25F2B-1A76-3943-8341-1E952FF295D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16388" y="3428997"/>
            <a:ext cx="3959224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D971C67A-26E8-0C4A-982B-7B5FF0696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-406473"/>
            <a:ext cx="9266160" cy="304699"/>
          </a:xfrm>
        </p:spPr>
        <p:txBody>
          <a:bodyPr wrap="square" lIns="0" tIns="0" rIns="0" bIns="0">
            <a:spAutoFit/>
          </a:bodyPr>
          <a:lstStyle>
            <a:lvl1pPr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101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tvåra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>
            <a:extLst>
              <a:ext uri="{FF2B5EF4-FFF2-40B4-BE49-F238E27FC236}">
                <a16:creationId xmlns:a16="http://schemas.microsoft.com/office/drawing/2014/main" id="{B9FAF899-14FA-F046-96DB-82762ED410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10" b="15718"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22" name="Rektangel 2">
            <a:extLst>
              <a:ext uri="{FF2B5EF4-FFF2-40B4-BE49-F238E27FC236}">
                <a16:creationId xmlns:a16="http://schemas.microsoft.com/office/drawing/2014/main" id="{1E6DED82-8490-6141-A0AD-5A832A551408}"/>
              </a:ext>
            </a:extLst>
          </p:cNvPr>
          <p:cNvSpPr/>
          <p:nvPr userDrawn="1"/>
        </p:nvSpPr>
        <p:spPr>
          <a:xfrm>
            <a:off x="135627" y="123307"/>
            <a:ext cx="4264252" cy="2566105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54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11" name="Bildobjekt 10" descr="Lunds universitets logotyp.">
            <a:extLst>
              <a:ext uri="{FF2B5EF4-FFF2-40B4-BE49-F238E27FC236}">
                <a16:creationId xmlns:a16="http://schemas.microsoft.com/office/drawing/2014/main" id="{642E6626-F4CE-8846-81B4-39A44570A0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1A56743-FB24-1849-93B5-ADD6F23CD3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4311" y="1859358"/>
            <a:ext cx="6144864" cy="1292662"/>
          </a:xfrm>
        </p:spPr>
        <p:txBody>
          <a:bodyPr wrap="square" bIns="0" anchor="t" anchorCtr="0">
            <a:sp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sv-SE" dirty="0"/>
              <a:t>Titelsida för </a:t>
            </a:r>
            <a:br>
              <a:rPr lang="sv-SE" dirty="0"/>
            </a:br>
            <a:r>
              <a:rPr lang="sv-SE" dirty="0"/>
              <a:t>tvåradig titel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946A34-F6D8-4B44-9644-EC06EE3B26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48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506083C-36FA-EA41-9374-E68FDA30D00D}"/>
              </a:ext>
            </a:extLst>
          </p:cNvPr>
          <p:cNvSpPr/>
          <p:nvPr userDrawn="1"/>
        </p:nvSpPr>
        <p:spPr>
          <a:xfrm>
            <a:off x="4116388" y="3429000"/>
            <a:ext cx="3959224" cy="3240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DB3530F-65D5-CD43-82D8-FBC17205F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0" y="4647274"/>
            <a:ext cx="3959223" cy="430887"/>
          </a:xfrm>
          <a:noFill/>
        </p:spPr>
        <p:txBody>
          <a:bodyPr wrap="square" lIns="468000" rIns="432000" bIns="0" anchor="ctr" anchorCtr="0">
            <a:spAutoFit/>
          </a:bodyPr>
          <a:lstStyle>
            <a:lvl1pPr>
              <a:lnSpc>
                <a:spcPct val="100000"/>
              </a:lnSpc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578085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 + text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506083C-36FA-EA41-9374-E68FDA30D00D}"/>
              </a:ext>
            </a:extLst>
          </p:cNvPr>
          <p:cNvSpPr/>
          <p:nvPr userDrawn="1"/>
        </p:nvSpPr>
        <p:spPr>
          <a:xfrm>
            <a:off x="4116388" y="3429000"/>
            <a:ext cx="3959224" cy="3240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ubrik 2">
            <a:extLst>
              <a:ext uri="{FF2B5EF4-FFF2-40B4-BE49-F238E27FC236}">
                <a16:creationId xmlns:a16="http://schemas.microsoft.com/office/drawing/2014/main" id="{3E1C5BC2-1B5A-DA4F-A220-7E22547FE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0" y="4647274"/>
            <a:ext cx="3959223" cy="430887"/>
          </a:xfrm>
          <a:noFill/>
        </p:spPr>
        <p:txBody>
          <a:bodyPr wrap="square" lIns="468000" rIns="432000" bIns="0" anchor="ctr" anchorCtr="0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319432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CB9E94-CD43-A846-848D-1D1C817F5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-406473"/>
            <a:ext cx="9272423" cy="304699"/>
          </a:xfrm>
        </p:spPr>
        <p:txBody>
          <a:bodyPr wrap="square" lIns="0" tIns="0" rIns="0" bIns="0">
            <a:spAutoFit/>
          </a:bodyPr>
          <a:lstStyle>
            <a:lvl1pPr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C68AFC7-EF72-6A46-A52B-2558E14536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49843" y="5560557"/>
            <a:ext cx="768614" cy="9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1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80" t="26162"/>
          <a:stretch/>
        </p:blipFill>
        <p:spPr>
          <a:xfrm>
            <a:off x="192088" y="188912"/>
            <a:ext cx="11807825" cy="6480175"/>
          </a:xfrm>
          <a:prstGeom prst="rect">
            <a:avLst/>
          </a:prstGeom>
        </p:spPr>
      </p:pic>
      <p:sp>
        <p:nvSpPr>
          <p:cNvPr id="10" name="Rektangel 2">
            <a:extLst>
              <a:ext uri="{FF2B5EF4-FFF2-40B4-BE49-F238E27FC236}">
                <a16:creationId xmlns:a16="http://schemas.microsoft.com/office/drawing/2014/main" id="{5EA01DBB-6763-8B49-8D7A-51A30C118D29}"/>
              </a:ext>
            </a:extLst>
          </p:cNvPr>
          <p:cNvSpPr/>
          <p:nvPr userDrawn="1"/>
        </p:nvSpPr>
        <p:spPr>
          <a:xfrm>
            <a:off x="135627" y="123307"/>
            <a:ext cx="4264252" cy="2566105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48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11" name="Bildobjekt 10" descr="Lunds universitets logotyp.">
            <a:extLst>
              <a:ext uri="{FF2B5EF4-FFF2-40B4-BE49-F238E27FC236}">
                <a16:creationId xmlns:a16="http://schemas.microsoft.com/office/drawing/2014/main" id="{4E33CB63-86C7-464D-8E18-BFC83911D6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6746488" y="1484556"/>
            <a:ext cx="5445512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ubrik 1">
            <a:extLst>
              <a:ext uri="{FF2B5EF4-FFF2-40B4-BE49-F238E27FC236}">
                <a16:creationId xmlns:a16="http://schemas.microsoft.com/office/drawing/2014/main" id="{0465E161-D6C8-CE40-80C0-301BFB6828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2277" y="1605990"/>
            <a:ext cx="5146058" cy="73411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Enradig titel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7032277" y="2336984"/>
            <a:ext cx="49676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latshållare för text 11">
            <a:extLst>
              <a:ext uri="{FF2B5EF4-FFF2-40B4-BE49-F238E27FC236}">
                <a16:creationId xmlns:a16="http://schemas.microsoft.com/office/drawing/2014/main" id="{5E9EA6EC-E28E-CD41-8685-F6762D241A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276" y="2453762"/>
            <a:ext cx="5146059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C415B4A6-D08E-A042-B618-42DCBA3473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7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 tvåra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2126C620-A434-6F44-8C7F-63061A79B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80" t="26162"/>
          <a:stretch/>
        </p:blipFill>
        <p:spPr>
          <a:xfrm>
            <a:off x="192088" y="188912"/>
            <a:ext cx="11807825" cy="6480175"/>
          </a:xfrm>
          <a:prstGeom prst="rect">
            <a:avLst/>
          </a:prstGeom>
        </p:spPr>
      </p:pic>
      <p:sp>
        <p:nvSpPr>
          <p:cNvPr id="22" name="Rektangel 2">
            <a:extLst>
              <a:ext uri="{FF2B5EF4-FFF2-40B4-BE49-F238E27FC236}">
                <a16:creationId xmlns:a16="http://schemas.microsoft.com/office/drawing/2014/main" id="{1E6DED82-8490-6141-A0AD-5A832A551408}"/>
              </a:ext>
            </a:extLst>
          </p:cNvPr>
          <p:cNvSpPr/>
          <p:nvPr userDrawn="1"/>
        </p:nvSpPr>
        <p:spPr>
          <a:xfrm>
            <a:off x="135627" y="123307"/>
            <a:ext cx="4264252" cy="2566105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48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11" name="Bildobjekt 10" descr="Lunds universitets logotyp.">
            <a:extLst>
              <a:ext uri="{FF2B5EF4-FFF2-40B4-BE49-F238E27FC236}">
                <a16:creationId xmlns:a16="http://schemas.microsoft.com/office/drawing/2014/main" id="{642E6626-F4CE-8846-81B4-39A44570A0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ubrik 1">
            <a:extLst>
              <a:ext uri="{FF2B5EF4-FFF2-40B4-BE49-F238E27FC236}">
                <a16:creationId xmlns:a16="http://schemas.microsoft.com/office/drawing/2014/main" id="{9CF2729D-ECD9-C649-B375-DDA663FEE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4311" y="1859358"/>
            <a:ext cx="6144864" cy="1292662"/>
          </a:xfrm>
        </p:spPr>
        <p:txBody>
          <a:bodyPr wrap="square" bIns="0" anchor="t" anchorCtr="0">
            <a:sp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sv-SE" dirty="0"/>
              <a:t>Titelsida för </a:t>
            </a:r>
            <a:br>
              <a:rPr lang="sv-SE" dirty="0"/>
            </a:br>
            <a:r>
              <a:rPr lang="sv-SE" dirty="0"/>
              <a:t>tvåradig titel</a:t>
            </a:r>
          </a:p>
        </p:txBody>
      </p:sp>
      <p:cxnSp>
        <p:nvCxnSpPr>
          <p:cNvPr id="15" name="Rak 14">
            <a:extLst>
              <a:ext uri="{FF2B5EF4-FFF2-40B4-BE49-F238E27FC236}">
                <a16:creationId xmlns:a16="http://schemas.microsoft.com/office/drawing/2014/main" id="{4283877A-7310-1244-AD34-A2BC6E7F7EC5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tshållare för text 11">
            <a:extLst>
              <a:ext uri="{FF2B5EF4-FFF2-40B4-BE49-F238E27FC236}">
                <a16:creationId xmlns:a16="http://schemas.microsoft.com/office/drawing/2014/main" id="{BB796774-9AC9-EF4E-8A3C-00D83E5A56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4810F14E-9B82-AD45-A9ED-99611D37C7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8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261" t="19608" b="8271"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pic>
        <p:nvPicPr>
          <p:cNvPr id="11" name="Bildobjekt 10" descr="Lunds universitets logotyp.">
            <a:extLst>
              <a:ext uri="{FF2B5EF4-FFF2-40B4-BE49-F238E27FC236}">
                <a16:creationId xmlns:a16="http://schemas.microsoft.com/office/drawing/2014/main" id="{4E33CB63-86C7-464D-8E18-BFC83911D6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6746488" y="1484556"/>
            <a:ext cx="5445512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323BAD4B-C876-A947-B84B-70BE804FFC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2277" y="1605990"/>
            <a:ext cx="5146058" cy="73411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Enradig titel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7032277" y="2336984"/>
            <a:ext cx="49676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text 11">
            <a:extLst>
              <a:ext uri="{FF2B5EF4-FFF2-40B4-BE49-F238E27FC236}">
                <a16:creationId xmlns:a16="http://schemas.microsoft.com/office/drawing/2014/main" id="{441749B1-2509-2A41-B7FC-7CEED5642D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276" y="2453762"/>
            <a:ext cx="5146059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09784B7-2B3F-1A4D-9027-EAC271866D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0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3 tvåra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9945810A-D868-894A-8135-2C48517CE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261" t="19608" b="8271"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pic>
        <p:nvPicPr>
          <p:cNvPr id="11" name="Bildobjekt 10" descr="Lunds universitets logotyp.">
            <a:extLst>
              <a:ext uri="{FF2B5EF4-FFF2-40B4-BE49-F238E27FC236}">
                <a16:creationId xmlns:a16="http://schemas.microsoft.com/office/drawing/2014/main" id="{642E6626-F4CE-8846-81B4-39A44570A0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53139"/>
            <a:ext cx="808477" cy="99321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3B620808-FCD6-A847-A7FA-4CEA2CC82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4311" y="1859358"/>
            <a:ext cx="6144864" cy="1292662"/>
          </a:xfrm>
        </p:spPr>
        <p:txBody>
          <a:bodyPr wrap="square" bIns="0" anchor="t" anchorCtr="0">
            <a:sp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sv-SE" dirty="0"/>
              <a:t>Titelsida för </a:t>
            </a:r>
            <a:br>
              <a:rPr lang="sv-SE" dirty="0"/>
            </a:br>
            <a:r>
              <a:rPr lang="sv-SE" dirty="0"/>
              <a:t>tvåradig titel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3382D092-2985-8E41-B909-155C77E15CCE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tshållare för text 11">
            <a:extLst>
              <a:ext uri="{FF2B5EF4-FFF2-40B4-BE49-F238E27FC236}">
                <a16:creationId xmlns:a16="http://schemas.microsoft.com/office/drawing/2014/main" id="{867F76BB-3A62-0A4A-BB95-F999DE2F25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Undertext, t ex namn, institution, årtal </a:t>
            </a:r>
            <a:r>
              <a:rPr lang="sv-SE" dirty="0" err="1"/>
              <a:t>etc</a:t>
            </a: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8D03AA1-B493-CF43-9DE1-59DA4787B9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5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088" y="188913"/>
            <a:ext cx="11807825" cy="6480175"/>
          </a:xfrm>
          <a:solidFill>
            <a:schemeClr val="accent5"/>
          </a:solidFill>
        </p:spPr>
        <p:txBody>
          <a:bodyPr/>
          <a:lstStyle/>
          <a:p>
            <a:r>
              <a:rPr lang="sv-SE" noProof="0"/>
              <a:t>Klicka på ikonen för att lägga till en bild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F135484C-500B-9E4C-B6F0-E6CD5D0A1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-406473"/>
            <a:ext cx="9272423" cy="304699"/>
          </a:xfrm>
        </p:spPr>
        <p:txBody>
          <a:bodyPr wrap="square" lIns="0" tIns="0" rIns="0" bIns="0">
            <a:spAutoFit/>
          </a:bodyPr>
          <a:lstStyle>
            <a:lvl1pPr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532029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F7FFECAB-E5AC-4A4C-A95F-80726D1FE8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2088" y="188913"/>
            <a:ext cx="11807825" cy="6480175"/>
          </a:xfrm>
          <a:solidFill>
            <a:schemeClr val="accent5"/>
          </a:solidFill>
        </p:spPr>
        <p:txBody>
          <a:bodyPr/>
          <a:lstStyle/>
          <a:p>
            <a:r>
              <a:rPr lang="sv-SE" dirty="0"/>
              <a:t>Dra en bild hit för att lägga till en bakgrundsbild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EBAFC8-420B-8142-8D25-7580E64C27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2087" y="4651200"/>
            <a:ext cx="11807825" cy="1613428"/>
          </a:xfrm>
          <a:solidFill>
            <a:schemeClr val="tx1">
              <a:alpha val="50000"/>
            </a:schemeClr>
          </a:solidFill>
          <a:effectLst/>
        </p:spPr>
        <p:txBody>
          <a:bodyPr lIns="360000" tIns="108000" rIns="360000" bIns="612000" anchor="b">
            <a:spAutoFit/>
          </a:bodyPr>
          <a:lstStyle>
            <a:lvl1pPr algn="ctr">
              <a:defRPr sz="6400" cap="all" spc="100" baseline="0">
                <a:solidFill>
                  <a:schemeClr val="bg1"/>
                </a:solidFill>
                <a:effectLst>
                  <a:outerShdw blurRad="152400" algn="ctr" rotWithShape="0">
                    <a:prstClr val="black"/>
                  </a:outerShdw>
                </a:effectLst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E46E1A1-AC7E-9041-B630-B7BC5AB5BB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2087" y="5587200"/>
            <a:ext cx="11807825" cy="502445"/>
          </a:xfrm>
          <a:effectLst/>
        </p:spPr>
        <p:txBody>
          <a:bodyPr wrap="square" lIns="360000" rIns="360000">
            <a:sp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effectLst>
                  <a:outerShdw blurRad="152400" algn="ctr" rotWithShape="0">
                    <a:prstClr val="black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undertext eller minska den grå plattan</a:t>
            </a:r>
          </a:p>
        </p:txBody>
      </p:sp>
    </p:spTree>
    <p:extLst>
      <p:ext uri="{BB962C8B-B14F-4D97-AF65-F5344CB8AC3E}">
        <p14:creationId xmlns:p14="http://schemas.microsoft.com/office/powerpoint/2010/main" val="243834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2159999"/>
            <a:ext cx="8820000" cy="3960000"/>
          </a:xfrm>
        </p:spPr>
        <p:txBody>
          <a:bodyPr/>
          <a:lstStyle>
            <a:lvl7pPr marL="2743200" indent="0">
              <a:buNone/>
              <a:defRPr/>
            </a:lvl7pPr>
          </a:lstStyle>
          <a:p>
            <a:r>
              <a:rPr lang="sv-SE" dirty="0"/>
              <a:t>Brödtext nivå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8DF10E5-74B0-1D48-B3FF-AB6299C052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49843" y="5560557"/>
            <a:ext cx="768614" cy="9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A9A7386-F759-0E42-A82F-00906141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59999"/>
            <a:ext cx="8820000" cy="1800000"/>
          </a:xfrm>
          <a:prstGeom prst="rect">
            <a:avLst/>
          </a:prstGeom>
        </p:spPr>
        <p:txBody>
          <a:bodyPr vert="horz" lIns="0" tIns="0" rIns="0" bIns="288000" rtlCol="0" anchor="b" anchorCtr="0">
            <a:normAutofit/>
          </a:bodyPr>
          <a:lstStyle/>
          <a:p>
            <a:r>
              <a:rPr lang="sv-SE" dirty="0"/>
              <a:t>Klicka </a:t>
            </a:r>
            <a:r>
              <a:rPr lang="sv-SE" noProof="0" dirty="0"/>
              <a:t>här</a:t>
            </a:r>
            <a:r>
              <a:rPr lang="sv-SE" dirty="0"/>
              <a:t> för att ändra mall </a:t>
            </a:r>
            <a:br>
              <a:rPr lang="sv-SE" dirty="0"/>
            </a:br>
            <a:r>
              <a:rPr lang="sv-SE" dirty="0"/>
              <a:t>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D065C12-314E-C844-B105-FA43CA3DE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0000" y="2159999"/>
            <a:ext cx="8820000" cy="43513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sv-SE" dirty="0"/>
              <a:t>Brödtext </a:t>
            </a:r>
            <a:r>
              <a:rPr lang="sv-SE" noProof="0" dirty="0"/>
              <a:t>nivå</a:t>
            </a:r>
            <a:r>
              <a:rPr lang="sv-SE" dirty="0"/>
              <a:t> 1</a:t>
            </a:r>
          </a:p>
          <a:p>
            <a:pPr lvl="1"/>
            <a:r>
              <a:rPr lang="sv-SE" dirty="0"/>
              <a:t>Brödtext nivå 2</a:t>
            </a:r>
          </a:p>
          <a:p>
            <a:pPr lvl="2"/>
            <a:r>
              <a:rPr lang="sv-SE" dirty="0"/>
              <a:t>Brödtext nivå 3</a:t>
            </a:r>
          </a:p>
          <a:p>
            <a:pPr lvl="3"/>
            <a:r>
              <a:rPr lang="sv-SE" dirty="0"/>
              <a:t>Brödtext nivå 4</a:t>
            </a:r>
          </a:p>
          <a:p>
            <a:pPr lvl="4"/>
            <a:r>
              <a:rPr lang="sv-SE" dirty="0"/>
              <a:t>Brödtext nivå 5</a:t>
            </a:r>
          </a:p>
          <a:p>
            <a:pPr lvl="5"/>
            <a:r>
              <a:rPr lang="sv-SE" dirty="0"/>
              <a:t>Brödtext nivå 6</a:t>
            </a:r>
          </a:p>
        </p:txBody>
      </p:sp>
    </p:spTree>
    <p:extLst>
      <p:ext uri="{BB962C8B-B14F-4D97-AF65-F5344CB8AC3E}">
        <p14:creationId xmlns:p14="http://schemas.microsoft.com/office/powerpoint/2010/main" val="315126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55" r:id="rId7"/>
    <p:sldLayoutId id="2147483649" r:id="rId8"/>
    <p:sldLayoutId id="2147483650" r:id="rId9"/>
    <p:sldLayoutId id="2147483669" r:id="rId10"/>
    <p:sldLayoutId id="2147483667" r:id="rId11"/>
    <p:sldLayoutId id="2147483670" r:id="rId12"/>
    <p:sldLayoutId id="2147483673" r:id="rId13"/>
    <p:sldLayoutId id="2147483674" r:id="rId14"/>
    <p:sldLayoutId id="2147483657" r:id="rId15"/>
    <p:sldLayoutId id="2147483658" r:id="rId16"/>
    <p:sldLayoutId id="2147483651" r:id="rId17"/>
    <p:sldLayoutId id="2147483671" r:id="rId18"/>
    <p:sldLayoutId id="2147483659" r:id="rId19"/>
    <p:sldLayoutId id="2147483660" r:id="rId20"/>
    <p:sldLayoutId id="2147483672" r:id="rId21"/>
    <p:sldLayoutId id="214748366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92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80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68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56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21" userDrawn="1">
          <p15:clr>
            <a:srgbClr val="F26B43"/>
          </p15:clr>
        </p15:guide>
        <p15:guide id="4" pos="7559" userDrawn="1">
          <p15:clr>
            <a:srgbClr val="F26B43"/>
          </p15:clr>
        </p15:guide>
        <p15:guide id="5" pos="2593" userDrawn="1">
          <p15:clr>
            <a:srgbClr val="F26B43"/>
          </p15:clr>
        </p15:guide>
        <p15:guide id="6" pos="5087" userDrawn="1">
          <p15:clr>
            <a:srgbClr val="F26B43"/>
          </p15:clr>
        </p15:guide>
        <p15:guide id="7" orient="horz" pos="4201" userDrawn="1">
          <p15:clr>
            <a:srgbClr val="F26B43"/>
          </p15:clr>
        </p15:guide>
        <p15:guide id="8" orient="horz" pos="1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542405C-A985-C64D-843C-5DF7D91A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4311" y="1859358"/>
            <a:ext cx="6144864" cy="1292662"/>
          </a:xfrm>
        </p:spPr>
        <p:txBody>
          <a:bodyPr/>
          <a:lstStyle/>
          <a:p>
            <a:r>
              <a:rPr lang="sv-SE" dirty="0"/>
              <a:t>Att leverera till Lunds universitet e-arkiv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DFD5E0B-3BFA-5441-9C89-3A42798249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Gun norrback </a:t>
            </a:r>
          </a:p>
        </p:txBody>
      </p:sp>
    </p:spTree>
    <p:extLst>
      <p:ext uri="{BB962C8B-B14F-4D97-AF65-F5344CB8AC3E}">
        <p14:creationId xmlns:p14="http://schemas.microsoft.com/office/powerpoint/2010/main" val="3215970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F05552-992A-2249-90D6-5072C7AC3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ett e-arkiv?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E1395E-6AE9-8C40-BD95-5F1A77CAA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230" y="2030603"/>
            <a:ext cx="8820000" cy="39600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sv-SE" dirty="0"/>
              <a:t>Jämför med pappersarkivet – elektroniska behållare istället för arkivboxar i låsta magasin </a:t>
            </a:r>
          </a:p>
          <a:p>
            <a:pPr>
              <a:spcBef>
                <a:spcPts val="600"/>
              </a:spcBef>
            </a:pPr>
            <a:r>
              <a:rPr lang="sv-SE" dirty="0"/>
              <a:t>Säker lagring av universitetets allmänna handlingar</a:t>
            </a:r>
          </a:p>
          <a:p>
            <a:pPr>
              <a:spcBef>
                <a:spcPts val="600"/>
              </a:spcBef>
            </a:pPr>
            <a:r>
              <a:rPr lang="sv-SE" dirty="0"/>
              <a:t>Alla andra system inom LU kan ses som arbetsverktyg eller en tillfällig lagringsyta</a:t>
            </a:r>
          </a:p>
          <a:p>
            <a:pPr>
              <a:spcBef>
                <a:spcPts val="600"/>
              </a:spcBef>
            </a:pPr>
            <a:r>
              <a:rPr lang="sv-SE" dirty="0"/>
              <a:t>E-arkivet är slutförvaring för de allmänna handlingar som ska bevaras</a:t>
            </a:r>
          </a:p>
          <a:p>
            <a:pPr marL="0" indent="0">
              <a:spcBef>
                <a:spcPts val="600"/>
              </a:spcBef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728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F05552-992A-2249-90D6-5072C7AC3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 Hur går en leverans till?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E1395E-6AE9-8C40-BD95-5F1A77CAA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00" y="2017642"/>
            <a:ext cx="8820000" cy="4244009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sv-SE" dirty="0"/>
              <a:t>Arbetet med en leverans utförs i projektform.</a:t>
            </a:r>
          </a:p>
          <a:p>
            <a:pPr>
              <a:spcBef>
                <a:spcPts val="600"/>
              </a:spcBef>
            </a:pPr>
            <a:r>
              <a:rPr lang="sv-SE" dirty="0"/>
              <a:t>Projektet innebär samverkan mellan producent och arkiv/IT </a:t>
            </a:r>
          </a:p>
          <a:p>
            <a:pPr>
              <a:spcBef>
                <a:spcPts val="600"/>
              </a:spcBef>
            </a:pPr>
            <a:r>
              <a:rPr lang="sv-SE" dirty="0"/>
              <a:t>Ett projekt beräknas ta cirka 25 veckor</a:t>
            </a:r>
          </a:p>
          <a:p>
            <a:pPr marL="0" indent="0">
              <a:spcBef>
                <a:spcPts val="600"/>
              </a:spcBef>
              <a:buNone/>
            </a:pPr>
            <a:endParaRPr lang="sv-SE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sv-SE"/>
              <a:t>Ett leveransprojekt </a:t>
            </a:r>
            <a:r>
              <a:rPr lang="sv-SE" dirty="0"/>
              <a:t>innefattar i korthet: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sv-SE" dirty="0"/>
              <a:t> Kartläggning av handlingstyper i källsystemet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sv-SE" dirty="0"/>
              <a:t> Mappning och utveckling av metadataschema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sv-SE" dirty="0"/>
              <a:t> Ifyllande av ett leveransdokument (som är en överenskommelse)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sv-SE" dirty="0"/>
              <a:t> Arbete med teknisk överföring av information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sv-SE" dirty="0"/>
              <a:t> Gallring av informationen i källsystemet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sv-SE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sv-SE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5358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F05552-992A-2249-90D6-5072C7AC3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 Att tänka på innan en leverans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E1395E-6AE9-8C40-BD95-5F1A77CAA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00" y="2351192"/>
            <a:ext cx="8820000" cy="315183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sv-SE" dirty="0"/>
              <a:t>Var beredda på att avsätta resurser – tid och personal</a:t>
            </a:r>
          </a:p>
          <a:p>
            <a:pPr>
              <a:spcBef>
                <a:spcPts val="600"/>
              </a:spcBef>
            </a:pPr>
            <a:r>
              <a:rPr lang="sv-SE" dirty="0"/>
              <a:t>Om ni fortfarande behöver informationen i verksamheten är det i nuläget inte aktuellt att arkivera </a:t>
            </a:r>
          </a:p>
          <a:p>
            <a:pPr>
              <a:spcBef>
                <a:spcPts val="600"/>
              </a:spcBef>
            </a:pPr>
            <a:r>
              <a:rPr lang="sv-SE" dirty="0"/>
              <a:t>E-arkivet tar inte emot gallringsbar information, se också till att gallra onödiga personuppgifter</a:t>
            </a:r>
          </a:p>
          <a:p>
            <a:pPr>
              <a:spcBef>
                <a:spcPts val="600"/>
              </a:spcBef>
            </a:pPr>
            <a:r>
              <a:rPr lang="sv-SE" dirty="0"/>
              <a:t>Kontrollera att filerna är </a:t>
            </a:r>
            <a:r>
              <a:rPr lang="sv-SE" dirty="0" err="1"/>
              <a:t>återsökbara</a:t>
            </a:r>
            <a:r>
              <a:rPr lang="sv-SE" dirty="0"/>
              <a:t> </a:t>
            </a:r>
          </a:p>
          <a:p>
            <a:pPr marL="0" indent="0">
              <a:spcBef>
                <a:spcPts val="600"/>
              </a:spcBef>
              <a:buNone/>
            </a:pPr>
            <a:endParaRPr lang="sv-SE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>
              <a:spcBef>
                <a:spcPts val="600"/>
              </a:spcBef>
            </a:pPr>
            <a:endParaRPr lang="sv-SE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>
              <a:spcBef>
                <a:spcPts val="600"/>
              </a:spcBef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6068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F05552-992A-2249-90D6-5072C7AC3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Gallring innan leverans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E1395E-6AE9-8C40-BD95-5F1A77CAA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00" y="2284690"/>
            <a:ext cx="8820000" cy="3960000"/>
          </a:xfrm>
        </p:spPr>
        <p:txBody>
          <a:bodyPr/>
          <a:lstStyle/>
          <a:p>
            <a:r>
              <a:rPr lang="sv-SE" dirty="0"/>
              <a:t>Gallring innebär att handlingen/informationen förstörs/raderas</a:t>
            </a:r>
          </a:p>
          <a:p>
            <a:r>
              <a:rPr lang="sv-SE" dirty="0"/>
              <a:t>Gallring måste ha lagstöd för att få genomföras</a:t>
            </a:r>
          </a:p>
          <a:p>
            <a:r>
              <a:rPr lang="sv-SE" dirty="0"/>
              <a:t>Följ Dokumenthanteringsplanen eller särskilt framtaget gallringsbeslut</a:t>
            </a:r>
          </a:p>
          <a:p>
            <a:r>
              <a:rPr lang="sv-SE" dirty="0"/>
              <a:t>Gallring kan vara tidskrävande om filerna inte är tillräckligt uppmärkta</a:t>
            </a:r>
          </a:p>
          <a:p>
            <a:r>
              <a:rPr lang="sv-SE" dirty="0"/>
              <a:t>Börja med gallring redan innan leveransprojektet startar – kontakta avdelningen Dokumenthantering om frågor uppstår</a:t>
            </a:r>
          </a:p>
          <a:p>
            <a:endParaRPr lang="sv-SE" dirty="0"/>
          </a:p>
          <a:p>
            <a:endParaRPr lang="sv-SE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sv-SE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sv-SE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9842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F05552-992A-2249-90D6-5072C7AC3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Återsökbarhet – att namnge filer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E1395E-6AE9-8C40-BD95-5F1A77CAA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 att kunna söka upp filer måste de ha en tydlig och konsekvent märkning som går att förstå och söka i över tid</a:t>
            </a:r>
          </a:p>
          <a:p>
            <a:r>
              <a:rPr lang="sv-SE" dirty="0"/>
              <a:t>Detta underlättar även för den egna organisationen då informationen kan återanvändas och återsökas enkelt</a:t>
            </a:r>
          </a:p>
          <a:p>
            <a:r>
              <a:rPr lang="sv-SE" dirty="0"/>
              <a:t>Även viktigt att tänka på rättssäkerheten för exempelvis en student som efterfrågar sina studieresultat, en forskare som behöver verifiera sina forskningsresultat </a:t>
            </a:r>
          </a:p>
          <a:p>
            <a:r>
              <a:rPr lang="sv-SE" dirty="0"/>
              <a:t>Exempel på namngivning som inte är lämplig: </a:t>
            </a:r>
          </a:p>
          <a:p>
            <a:endParaRPr lang="sv-SE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sv-SE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sv-SE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EF2030C-B5CC-4083-AF44-0766A7B65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608" y="4827362"/>
            <a:ext cx="3292724" cy="95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3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F05552-992A-2249-90D6-5072C7AC3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Efter leverans till e-arkivet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E1395E-6AE9-8C40-BD95-5F1A77CAA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00" y="2500821"/>
            <a:ext cx="8820000" cy="2470190"/>
          </a:xfrm>
        </p:spPr>
        <p:txBody>
          <a:bodyPr/>
          <a:lstStyle/>
          <a:p>
            <a:r>
              <a:rPr lang="sv-SE" dirty="0"/>
              <a:t>Informationen finns nu enbart i e-arkivet – ett original</a:t>
            </a:r>
          </a:p>
          <a:p>
            <a:r>
              <a:rPr lang="sv-SE" dirty="0"/>
              <a:t>För att få tillgång till informationen måste man skicka en förfrågan till arkivets funktionsbrevlåda, precis som med pappershandlingar</a:t>
            </a:r>
          </a:p>
          <a:p>
            <a:pPr>
              <a:spcBef>
                <a:spcPts val="600"/>
              </a:spcBef>
            </a:pPr>
            <a:r>
              <a:rPr lang="sv-SE" dirty="0"/>
              <a:t>Arkivet ansvarar nu för vården och utlämnandet av de elektroniska allmänna handlingarna</a:t>
            </a:r>
          </a:p>
          <a:p>
            <a:pPr marL="0" indent="0">
              <a:spcBef>
                <a:spcPts val="600"/>
              </a:spcBef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0422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7B9D12-E9DA-664A-81DA-DAE45E847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Avslutningsbild, endast logotyp</a:t>
            </a:r>
          </a:p>
        </p:txBody>
      </p:sp>
      <p:pic>
        <p:nvPicPr>
          <p:cNvPr id="3" name="Bildobjekt 2" descr="Lunds universitets logotyp.">
            <a:extLst>
              <a:ext uri="{FF2B5EF4-FFF2-40B4-BE49-F238E27FC236}">
                <a16:creationId xmlns:a16="http://schemas.microsoft.com/office/drawing/2014/main" id="{B9B004CB-9E66-2E4F-902A-D4E52BE8F1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670" y="1556181"/>
            <a:ext cx="2150660" cy="2642089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6EE09A94-7F85-D942-9265-866C266653B2}"/>
              </a:ext>
            </a:extLst>
          </p:cNvPr>
          <p:cNvSpPr/>
          <p:nvPr/>
        </p:nvSpPr>
        <p:spPr>
          <a:xfrm>
            <a:off x="10705822" y="5326213"/>
            <a:ext cx="1208076" cy="13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567602"/>
      </p:ext>
    </p:extLst>
  </p:cSld>
  <p:clrMapOvr>
    <a:masterClrMapping/>
  </p:clrMapOvr>
</p:sld>
</file>

<file path=ppt/theme/theme1.xml><?xml version="1.0" encoding="utf-8"?>
<a:theme xmlns:a="http://schemas.openxmlformats.org/drawingml/2006/main" name="LU-mall 16:9">
  <a:themeElements>
    <a:clrScheme name="LU_2017-03-02">
      <a:dk1>
        <a:srgbClr val="000000"/>
      </a:dk1>
      <a:lt1>
        <a:srgbClr val="FFFFFF"/>
      </a:lt1>
      <a:dk2>
        <a:srgbClr val="2F2B28"/>
      </a:dk2>
      <a:lt2>
        <a:srgbClr val="D0CCB6"/>
      </a:lt2>
      <a:accent1>
        <a:srgbClr val="894E11"/>
      </a:accent1>
      <a:accent2>
        <a:srgbClr val="E3B6BB"/>
      </a:accent2>
      <a:accent3>
        <a:srgbClr val="ABC9D4"/>
      </a:accent3>
      <a:accent4>
        <a:srgbClr val="9EC0AA"/>
      </a:accent4>
      <a:accent5>
        <a:srgbClr val="D0CCB6"/>
      </a:accent5>
      <a:accent6>
        <a:srgbClr val="B1AA9F"/>
      </a:accent6>
      <a:hlink>
        <a:srgbClr val="00006D"/>
      </a:hlink>
      <a:folHlink>
        <a:srgbClr val="894E11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U-mall-SVE-2022-16-9-tillg" id="{CDC8D05A-A290-8943-8D5B-BCF03A7CE889}" vid="{C967DD14-721F-FB40-8B2A-B16A587396D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LU-mall-SVE-2022-16-9-tillg</Template>
  <TotalTime>147</TotalTime>
  <Words>349</Words>
  <Application>Microsoft Office PowerPoint</Application>
  <PresentationFormat>Bredbild</PresentationFormat>
  <Paragraphs>47</Paragraphs>
  <Slides>8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6" baseType="lpstr">
      <vt:lpstr>Arial</vt:lpstr>
      <vt:lpstr>Calibri</vt:lpstr>
      <vt:lpstr>Helvetica Light</vt:lpstr>
      <vt:lpstr>Segoe UI</vt:lpstr>
      <vt:lpstr>Systemtypsnitt normalt</vt:lpstr>
      <vt:lpstr>Times New Roman</vt:lpstr>
      <vt:lpstr>Wingdings</vt:lpstr>
      <vt:lpstr>LU-mall 16:9</vt:lpstr>
      <vt:lpstr>Att leverera till Lunds universitet e-arkiv</vt:lpstr>
      <vt:lpstr>Vad är ett e-arkiv? </vt:lpstr>
      <vt:lpstr> Hur går en leverans till?</vt:lpstr>
      <vt:lpstr> Att tänka på innan en leverans</vt:lpstr>
      <vt:lpstr>Gallring innan leverans</vt:lpstr>
      <vt:lpstr>Återsökbarhet – att namnge filer</vt:lpstr>
      <vt:lpstr>Efter leverans till e-arkivet</vt:lpstr>
      <vt:lpstr>Avslutningsbild, endast logotyp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Gun Norrback</dc:creator>
  <cp:keywords/>
  <dc:description/>
  <cp:lastModifiedBy>Gun Norrback</cp:lastModifiedBy>
  <cp:revision>53</cp:revision>
  <dcterms:created xsi:type="dcterms:W3CDTF">2022-03-24T07:10:42Z</dcterms:created>
  <dcterms:modified xsi:type="dcterms:W3CDTF">2022-03-29T06:27:21Z</dcterms:modified>
  <cp:category/>
</cp:coreProperties>
</file>